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 id="2147483672" r:id="rId2"/>
  </p:sldMasterIdLst>
  <p:notesMasterIdLst>
    <p:notesMasterId r:id="rId18"/>
  </p:notesMasterIdLst>
  <p:sldIdLst>
    <p:sldId id="282" r:id="rId3"/>
    <p:sldId id="275" r:id="rId4"/>
    <p:sldId id="276" r:id="rId5"/>
    <p:sldId id="259" r:id="rId6"/>
    <p:sldId id="260" r:id="rId7"/>
    <p:sldId id="281" r:id="rId8"/>
    <p:sldId id="279" r:id="rId9"/>
    <p:sldId id="263" r:id="rId10"/>
    <p:sldId id="264" r:id="rId11"/>
    <p:sldId id="277" r:id="rId12"/>
    <p:sldId id="278" r:id="rId13"/>
    <p:sldId id="267" r:id="rId14"/>
    <p:sldId id="268" r:id="rId15"/>
    <p:sldId id="269" r:id="rId16"/>
    <p:sldId id="270"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3E"/>
    <a:srgbClr val="008444"/>
    <a:srgbClr val="047C3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3"/>
    <p:restoredTop sz="81293" autoAdjust="0"/>
  </p:normalViewPr>
  <p:slideViewPr>
    <p:cSldViewPr snapToGrid="0">
      <p:cViewPr varScale="1">
        <p:scale>
          <a:sx n="131" d="100"/>
          <a:sy n="131" d="100"/>
        </p:scale>
        <p:origin x="14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Book_SPA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rocketrules.org/wp-content/uploads/2024/01/Earthquake-Spanish-book.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gital.darkhorse.com/books/99762a678d1c41f8889eac6318f674d9/without-warn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D3EB9B-9D7A-7A42-83C0-FE02F9BF119F}"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85cd98b5c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85cd98b5c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NOTA: Hacer clic en la imagen a la derecha lo llevará a la página web de la Earthquake Country Alliance sobre maneras de asegurar su espacio. </a:t>
            </a:r>
          </a:p>
          <a:p>
            <a:pPr marL="0" lvl="0" indent="0" algn="l" rtl="0">
              <a:spcBef>
                <a:spcPts val="0"/>
              </a:spcBef>
              <a:spcAft>
                <a:spcPts val="0"/>
              </a:spcAft>
              <a:buNone/>
            </a:pPr>
            <a:endParaRPr lang="es-ES_tradnl" dirty="0">
              <a:latin typeface="Arial"/>
              <a:ea typeface="Arial"/>
              <a:cs typeface="Arial"/>
              <a:sym typeface="Arial"/>
            </a:endParaRPr>
          </a:p>
          <a:p>
            <a:pPr marL="0" lvl="0" indent="0" algn="l" rtl="0">
              <a:spcBef>
                <a:spcPts val="0"/>
              </a:spcBef>
              <a:spcAft>
                <a:spcPts val="0"/>
              </a:spcAft>
              <a:buNone/>
            </a:pPr>
            <a:r>
              <a:rPr lang="es-ES_tradnl" dirty="0">
                <a:latin typeface="Arial"/>
                <a:ea typeface="Arial"/>
                <a:cs typeface="Arial"/>
                <a:sym typeface="Arial"/>
              </a:rPr>
              <a:t>Durante un terremoto las personas pueden resultar lesionadas si objetos les caen encima. Tome acción para prevenir lesiones moviendo los objetos pesados a un estante más bajo, y alejando camas o sillones donde las personas duermen de las ventanas (que pueden romperse) y estantes u otros objetos pesados (que podrían caer durante un temblor). La Earthquake Country Alliance compare pasos iniciales sin costo y de bajo costo.</a:t>
            </a:r>
          </a:p>
          <a:p>
            <a:pPr marL="0" lvl="0" indent="0" algn="l" rtl="0">
              <a:spcBef>
                <a:spcPts val="0"/>
              </a:spcBef>
              <a:spcAft>
                <a:spcPts val="0"/>
              </a:spcAft>
              <a:buNone/>
            </a:pPr>
            <a:r>
              <a:rPr lang="en-US" dirty="0">
                <a:latin typeface="Arial"/>
                <a:ea typeface="Arial"/>
                <a:cs typeface="Arial"/>
                <a:sym typeface="Arial"/>
              </a:rPr>
              <a:t>https://www.terremotos.org/paso1/</a:t>
            </a:r>
            <a:endParaRPr dirty="0">
              <a:latin typeface="Arial"/>
              <a:ea typeface="Arial"/>
              <a:cs typeface="Arial"/>
              <a:sym typeface="Arial"/>
            </a:endParaRPr>
          </a:p>
        </p:txBody>
      </p:sp>
      <p:sp>
        <p:nvSpPr>
          <p:cNvPr id="120" name="Google Shape;120;g2685cd98b5c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85cd98b5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85cd98b5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¿Practiquen simulacros de terremotos con su familia. Los estudios han demostrado que los miembros de una familia instintivamente tratarán de acercarse unos a otros durante un terremoto, aunque es más probable que se lastimen mientras se mueven. Por tanto, es importante practicar AGÁCHESE, CÚBRASE Y SUJÉTESE con la familia, y platicar de medidas protectoras en varias situaciones. Entre más practican, más automáticamente responderán los miembros de su familia. La Earthquake Country Alliance tiene información detallada sobre cómo pueden protegerse todos los cuerpos, así como las mejores medidas protectoras en una variedad de condiciones, por ejemplo, qué hacer si uno recibe una alerta o siente un temblor estando en la cama, en una tienda, fuera, o en un carro. https://www.</a:t>
            </a:r>
            <a:endParaRPr dirty="0">
              <a:latin typeface="Arial"/>
              <a:ea typeface="Arial"/>
              <a:cs typeface="Arial"/>
              <a:sym typeface="Arial"/>
            </a:endParaRPr>
          </a:p>
        </p:txBody>
      </p:sp>
      <p:sp>
        <p:nvSpPr>
          <p:cNvPr id="129" name="Google Shape;129;g2685cd98b5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81e63bd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81e63bdf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_tradnl" noProof="0" dirty="0">
                <a:latin typeface="Arial"/>
                <a:ea typeface="Arial"/>
                <a:cs typeface="Arial"/>
                <a:sym typeface="Arial"/>
              </a:rPr>
              <a:t>Hable con sus hijos sobre terremotos y otros peligros. Quizá tengan miedo o sientan ansiedad sobre un terremoto. Asegúreles que su familia tiene un plan, que están preparados, y que no tiene nada de malo tener miedo. Si sus hijos tienen la edad de kínder hasta el tercer grado, considere leer con ellos, “Rocket en una aventura de seguridad durante un terremoto”, </a:t>
            </a:r>
            <a:r>
              <a:rPr lang="es-ES_tradnl" noProof="0" dirty="0">
                <a:latin typeface="Arial"/>
                <a:ea typeface="Arial"/>
                <a:cs typeface="Arial"/>
                <a:sym typeface="Arial"/>
                <a:hlinkClick r:id="rId3"/>
              </a:rPr>
              <a:t>“</a:t>
            </a:r>
            <a:r>
              <a:rPr lang="es-ES_trad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Rocket en una aventura de seguridad durante un terremoto</a:t>
            </a:r>
            <a:r>
              <a:rPr lang="es-ES_trad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sym typeface="Calibri"/>
              </a:rPr>
              <a:t>, </a:t>
            </a:r>
            <a:r>
              <a:rPr lang="es-ES_tradnl" noProof="0" dirty="0">
                <a:latin typeface="Arial"/>
                <a:ea typeface="Arial"/>
                <a:cs typeface="Arial"/>
                <a:sym typeface="Arial"/>
              </a:rPr>
              <a:t>de The Hero in You Foundation, y trabajar en </a:t>
            </a:r>
            <a:r>
              <a:rPr lang="es-ES_tradnl" noProof="0" dirty="0">
                <a:latin typeface="Arial"/>
                <a:ea typeface="Arial"/>
                <a:cs typeface="Arial"/>
                <a:sym typeface="Arial"/>
                <a:hlinkClick r:id="rId4"/>
              </a:rPr>
              <a:t>“</a:t>
            </a:r>
            <a:r>
              <a:rPr lang="es-ES_trad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El libro de actividades de Rocket sobre la seguridad durante un terremoto</a:t>
            </a:r>
            <a:r>
              <a:rPr lang="es-ES_trad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a:t>
            </a:r>
            <a:r>
              <a:rPr lang="es-ES_tradnl" noProof="0" dirty="0">
                <a:latin typeface="Arial"/>
                <a:ea typeface="Arial"/>
                <a:cs typeface="Arial"/>
                <a:sym typeface="Arial"/>
              </a:rPr>
              <a:t>, también de The Hero in You Foundation, que está disponible en inglés, español, chino, tagalo, vietnamita, armenio, francés, japonés y coreano. </a:t>
            </a:r>
          </a:p>
        </p:txBody>
      </p:sp>
      <p:sp>
        <p:nvSpPr>
          <p:cNvPr id="139" name="Google Shape;139;g2681e63bdfb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c22b9a49a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c22b9a49a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i="0" noProof="0" dirty="0">
                <a:latin typeface="Arial"/>
                <a:ea typeface="Arial"/>
                <a:cs typeface="Arial"/>
                <a:sym typeface="Arial"/>
              </a:rPr>
              <a:t>NOTA: Hacer clic en las imágenes llevará directamente a esos recursos.</a:t>
            </a:r>
          </a:p>
          <a:p>
            <a:pPr marL="0" lvl="0" indent="0" algn="l" rtl="0">
              <a:spcBef>
                <a:spcPts val="0"/>
              </a:spcBef>
              <a:spcAft>
                <a:spcPts val="0"/>
              </a:spcAft>
              <a:buNone/>
            </a:pPr>
            <a:r>
              <a:rPr lang="es-ES_tradnl" i="0" noProof="0" dirty="0">
                <a:latin typeface="Arial"/>
                <a:ea typeface="Arial"/>
                <a:cs typeface="Arial"/>
                <a:sym typeface="Arial"/>
              </a:rPr>
              <a:t>Hable con sus niños sobre los terremotos y otros peligros. Quizá los estudiantes mayores es también tengan miedo o sientan ansiedad sobre un terremoto. Considere trabajar con sus estudiantes más grandes para crear un plan. La Earthquake Country Alliance tiene muchos recursos diseñados para ayudar a California a prepara, sobrevivir y recuperarse de un terremoto. https://terremotos.org. Checa este cómic sobre terremotos, titulado “Without Warning!” (¡Sin Previo Aviso!), disponible sin costo y con versiones en español en </a:t>
            </a:r>
            <a:r>
              <a:rPr lang="en-US" u="sng" dirty="0">
                <a:solidFill>
                  <a:schemeClr val="hlink"/>
                </a:solidFill>
                <a:latin typeface="Arial"/>
                <a:ea typeface="Arial"/>
                <a:cs typeface="Arial"/>
                <a:sym typeface="Arial"/>
                <a:hlinkClick r:id="rId3"/>
              </a:rPr>
              <a:t>https://digital.darkhorse.com/books/99762a678d1c41f8889eac6318f674d9/without-warning</a:t>
            </a:r>
            <a:r>
              <a:rPr lang="en-US" dirty="0">
                <a:latin typeface="Arial"/>
                <a:ea typeface="Arial"/>
                <a:cs typeface="Arial"/>
                <a:sym typeface="Arial"/>
              </a:rPr>
              <a:t>.</a:t>
            </a:r>
            <a:endParaRPr dirty="0">
              <a:latin typeface="Arial"/>
              <a:ea typeface="Arial"/>
              <a:cs typeface="Arial"/>
              <a:sym typeface="Arial"/>
            </a:endParaRPr>
          </a:p>
        </p:txBody>
      </p:sp>
      <p:sp>
        <p:nvSpPr>
          <p:cNvPr id="151" name="Google Shape;151;g2fc22b9a49a_1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Y, por último, considere compartir información sobre preparación para un terremoto con los miembros de su comunidad. Acuérdese, la mayoría de los adultos no han participado en un simulacro de terremoto desde que estaban en la escuela. Quizá tengan ideas incorrectas sobre cómo protegerse durante un terremoto. Conduzca un simulacro de terremoto en su lugar de trabajo, su iglesia u otra organización tras revisar las medidas protectoras correctas. Incluya información sobre cómo proteger a todos los cuerpos, incluidos los que usan una silla de ruedas, bastón o andador. Considere participar en el Great ShakeOut, un simulacro de terremoto internacional que ocurre el tercer jueves de octubre todos los años. </a:t>
            </a:r>
            <a:endParaRPr dirty="0">
              <a:latin typeface="Arial"/>
              <a:ea typeface="Arial"/>
              <a:cs typeface="Arial"/>
              <a:sym typeface="Arial"/>
            </a:endParaRPr>
          </a:p>
        </p:txBody>
      </p:sp>
      <p:sp>
        <p:nvSpPr>
          <p:cNvPr id="163" name="Google Shape;163;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_tradnl" noProof="0" dirty="0">
                <a:latin typeface="Arial"/>
                <a:ea typeface="Arial"/>
                <a:cs typeface="Arial"/>
                <a:sym typeface="Arial"/>
              </a:rPr>
              <a:t>Hay muchos excelentes recursos sobre la preparación para terremotos. Puede sentir abrumador al empezar la preparación. Considere programar un recordatorio en su teléfono una vez al mes para conducir un simulacro de terremoto con su familia, y complete una tarea de preparación. ¡Cualquier preparativo para un terremoto que usted pueda hacer mejora la seguridad de usted y su familia!</a:t>
            </a: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f4ad65376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f4ad65376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Los niños en nuestras escuelas ya son protegidos de incendios por detectores de humo que son obligatorios en todas las escuelas, pero ¿sabía usted que existe un sistema de alerta disponible para escuelas en Washington, Oregón y California que es capaz de dar a los niños unos segundos de alerta antes de que lleguen los temblores peligrosos?</a:t>
            </a:r>
          </a:p>
        </p:txBody>
      </p:sp>
      <p:sp>
        <p:nvSpPr>
          <p:cNvPr id="48" name="Google Shape;48;g2f4ad65376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s-ES_tradnl" noProof="0" dirty="0">
                <a:latin typeface="Arial"/>
                <a:ea typeface="Arial"/>
                <a:cs typeface="Arial"/>
                <a:sym typeface="Arial"/>
              </a:rPr>
              <a:t>Ustedes ya saben que en California se dan terremotos. Este gráfico de una publicación reciente del USGS muestra que hay zonas en California, Oregón y Washington con una posibilidad mayor del 75% de experimentar un terremoto con temblores dañinos en los próximos 100 años. Temblores dañinos significan un terremoto al cual todos sienten, que asusta a muchos, y que mueve muebles pesados, lo que causa daños ligeros. Debido a este riesgo, es importante que preparemos a nosotros y a nuestros estudiantes para responder de manera segura a un terremoto. Por eso el distrito escolar ha tomado medidas adicionales para proteger a su hijo de un terremoto instalando un sistema de alerta temprana de terremotos accionado por ShakeAlert.</a:t>
            </a:r>
            <a:endParaRPr dirty="0">
              <a:latin typeface="Arial"/>
              <a:ea typeface="Arial"/>
              <a:cs typeface="Arial"/>
              <a:sym typeface="Arial"/>
            </a:endParaRPr>
          </a:p>
          <a:p>
            <a:pPr marL="0" lvl="0" indent="0" algn="l" rtl="0">
              <a:spcBef>
                <a:spcPts val="0"/>
              </a:spcBef>
              <a:spcAft>
                <a:spcPts val="0"/>
              </a:spcAft>
              <a:buSzPts val="1400"/>
              <a:buNone/>
            </a:pPr>
            <a:endParaRPr dirty="0"/>
          </a:p>
          <a:p>
            <a:pPr marL="0" lvl="0" indent="0" algn="l" rtl="0">
              <a:spcBef>
                <a:spcPts val="0"/>
              </a:spcBef>
              <a:spcAft>
                <a:spcPts val="0"/>
              </a:spcAft>
              <a:buSzPts val="1400"/>
              <a:buNone/>
            </a:pPr>
            <a:endParaRPr dirty="0"/>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4ad653760_1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ShakeAlert no predice los terremotos. Más bien, tiene sensores ubicados por todo Washington, Oregón y California que detectan un terremoto en cuanto empiece. Al calcular que es probable que el terremoto cause bastante daño, envía alertas a las personas y los sistemas en las zonas que posiblemente se afectarían. </a:t>
            </a:r>
          </a:p>
        </p:txBody>
      </p:sp>
      <p:sp>
        <p:nvSpPr>
          <p:cNvPr id="69" name="Google Shape;69;g2f4ad653760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i="1" noProof="0" dirty="0">
                <a:latin typeface="Arial"/>
                <a:ea typeface="Arial"/>
                <a:cs typeface="Arial"/>
                <a:sym typeface="Arial"/>
              </a:rPr>
              <a:t>El sonido de alerta sonará al hacer clic. </a:t>
            </a:r>
            <a:r>
              <a:rPr lang="es-ES_tradnl" i="0" noProof="0" dirty="0">
                <a:latin typeface="Arial"/>
                <a:ea typeface="Arial"/>
                <a:cs typeface="Arial"/>
                <a:sym typeface="Arial"/>
              </a:rPr>
              <a:t>Alertas en nuestra escuela sonará así. </a:t>
            </a:r>
            <a:r>
              <a:rPr lang="es-ES_tradnl" i="1" noProof="0" dirty="0">
                <a:latin typeface="Arial"/>
                <a:ea typeface="Arial"/>
                <a:cs typeface="Arial"/>
                <a:sym typeface="Arial"/>
              </a:rPr>
              <a:t>Toca el sonido de alerta. </a:t>
            </a:r>
            <a:r>
              <a:rPr lang="es-ES_tradnl" i="0" noProof="0" dirty="0">
                <a:latin typeface="Arial"/>
                <a:ea typeface="Arial"/>
                <a:cs typeface="Arial"/>
                <a:sym typeface="Arial"/>
              </a:rPr>
              <a:t>Al sentir temblores o recibir una alerta, </a:t>
            </a:r>
            <a:r>
              <a:rPr lang="es-ES_tradnl" sz="1000" i="0" noProof="0" dirty="0">
                <a:latin typeface="Arial"/>
                <a:ea typeface="Arial"/>
                <a:cs typeface="Arial"/>
                <a:sym typeface="Arial"/>
              </a:rPr>
              <a:t>Nos Agachamos, Nos Cubrimos y Nos Sujetamos</a:t>
            </a:r>
            <a:r>
              <a:rPr lang="es-ES_tradnl" i="0" noProof="0" dirty="0">
                <a:latin typeface="Arial"/>
                <a:ea typeface="Arial"/>
                <a:cs typeface="Arial"/>
                <a:sym typeface="Arial"/>
              </a:rPr>
              <a:t>. </a:t>
            </a:r>
          </a:p>
          <a:p>
            <a:pPr marL="0" lvl="0" indent="0" algn="l" rtl="0">
              <a:spcBef>
                <a:spcPts val="0"/>
              </a:spcBef>
              <a:spcAft>
                <a:spcPts val="0"/>
              </a:spcAft>
              <a:buNone/>
            </a:pPr>
            <a:r>
              <a:rPr lang="es-ES_tradnl" b="1" i="0" noProof="0" dirty="0">
                <a:latin typeface="Arial"/>
                <a:ea typeface="Arial"/>
                <a:cs typeface="Arial"/>
                <a:sym typeface="Arial"/>
              </a:rPr>
              <a:t>NOTA:</a:t>
            </a:r>
            <a:r>
              <a:rPr lang="es-ES_tradnl" i="0" noProof="0" dirty="0">
                <a:latin typeface="Arial"/>
                <a:ea typeface="Arial"/>
                <a:cs typeface="Arial"/>
                <a:sym typeface="Arial"/>
              </a:rPr>
              <a:t> Es posible que la alerta en su escuela se vea y suene diferente.</a:t>
            </a:r>
          </a:p>
          <a:p>
            <a:pPr marL="0" lvl="0" indent="0" algn="l" rtl="0">
              <a:spcBef>
                <a:spcPts val="0"/>
              </a:spcBef>
              <a:spcAft>
                <a:spcPts val="0"/>
              </a:spcAft>
              <a:buNone/>
            </a:pPr>
            <a:endParaRPr lang="es-ES_tradnl" i="0" noProof="0" dirty="0">
              <a:latin typeface="Arial"/>
              <a:ea typeface="Arial"/>
              <a:cs typeface="Arial"/>
              <a:sym typeface="Arial"/>
            </a:endParaRPr>
          </a:p>
          <a:p>
            <a:pPr marL="0" lvl="0" indent="0" algn="l" rtl="0">
              <a:spcBef>
                <a:spcPts val="0"/>
              </a:spcBef>
              <a:spcAft>
                <a:spcPts val="0"/>
              </a:spcAft>
              <a:buNone/>
            </a:pPr>
            <a:r>
              <a:rPr lang="es-ES_tradnl" b="1" i="0" noProof="0" dirty="0">
                <a:latin typeface="Arial"/>
                <a:ea typeface="Arial"/>
                <a:cs typeface="Arial"/>
                <a:sym typeface="Arial"/>
              </a:rPr>
              <a:t>Alerta en Español: </a:t>
            </a:r>
          </a:p>
          <a:p>
            <a:pPr marL="0" lvl="0" indent="0" algn="l" rtl="0">
              <a:spcBef>
                <a:spcPts val="0"/>
              </a:spcBef>
              <a:spcAft>
                <a:spcPts val="0"/>
              </a:spcAft>
              <a:buNone/>
            </a:pPr>
            <a:r>
              <a:rPr lang="es-ES_tradnl" i="0" noProof="0" dirty="0">
                <a:latin typeface="Arial"/>
                <a:ea typeface="Arial"/>
                <a:cs typeface="Arial"/>
                <a:sym typeface="Arial"/>
              </a:rPr>
              <a:t>Esta narración del simulacro de </a:t>
            </a:r>
            <a:r>
              <a:rPr lang="es-ES_tradnl" i="0" noProof="0" dirty="0" err="1">
                <a:latin typeface="Arial"/>
                <a:ea typeface="Arial"/>
                <a:cs typeface="Arial"/>
                <a:sym typeface="Arial"/>
              </a:rPr>
              <a:t>ShakeOut</a:t>
            </a:r>
            <a:r>
              <a:rPr lang="es-ES_tradnl" i="0" noProof="0" dirty="0">
                <a:latin typeface="Arial"/>
                <a:ea typeface="Arial"/>
                <a:cs typeface="Arial"/>
                <a:sym typeface="Arial"/>
              </a:rPr>
              <a:t> comienza con una demostración del Sistema de Alerta Temprana de Terremotos (EEW) del Servicio Geológico de Estados Unidos.</a:t>
            </a:r>
          </a:p>
          <a:p>
            <a:pPr marL="0" lvl="0" indent="0" algn="l" rtl="0">
              <a:spcBef>
                <a:spcPts val="0"/>
              </a:spcBef>
              <a:spcAft>
                <a:spcPts val="0"/>
              </a:spcAft>
              <a:buNone/>
            </a:pPr>
            <a:r>
              <a:rPr lang="es-ES_tradnl" i="0" noProof="0" dirty="0">
                <a:latin typeface="Arial"/>
                <a:ea typeface="Arial"/>
                <a:cs typeface="Arial"/>
                <a:sym typeface="Arial"/>
              </a:rPr>
              <a:t>¡Terremoto! ¡Terremoto!</a:t>
            </a:r>
          </a:p>
          <a:p>
            <a:pPr marL="0" lvl="0" indent="0" algn="l" rtl="0">
              <a:spcBef>
                <a:spcPts val="0"/>
              </a:spcBef>
              <a:spcAft>
                <a:spcPts val="0"/>
              </a:spcAft>
              <a:buNone/>
            </a:pPr>
            <a:r>
              <a:rPr lang="es-ES_tradnl" i="0" noProof="0" dirty="0">
                <a:latin typeface="Arial"/>
                <a:ea typeface="Arial"/>
                <a:cs typeface="Arial"/>
                <a:sym typeface="Arial"/>
              </a:rPr>
              <a:t>Pronto se esperan temblores</a:t>
            </a:r>
          </a:p>
          <a:p>
            <a:pPr marL="0" lvl="0" indent="0" algn="l" rtl="0">
              <a:spcBef>
                <a:spcPts val="0"/>
              </a:spcBef>
              <a:spcAft>
                <a:spcPts val="0"/>
              </a:spcAft>
              <a:buNone/>
            </a:pPr>
            <a:r>
              <a:rPr lang="es-ES_tradnl" i="0" noProof="0" dirty="0">
                <a:latin typeface="Arial"/>
                <a:ea typeface="Arial"/>
                <a:cs typeface="Arial"/>
                <a:sym typeface="Arial"/>
              </a:rPr>
              <a:t>Agáchese, Cúbrase, Sujétese</a:t>
            </a:r>
          </a:p>
          <a:p>
            <a:pPr marL="0" lvl="0" indent="0" algn="l" rtl="0">
              <a:spcBef>
                <a:spcPts val="0"/>
              </a:spcBef>
              <a:spcAft>
                <a:spcPts val="0"/>
              </a:spcAft>
              <a:buNone/>
            </a:pPr>
            <a:r>
              <a:rPr lang="es-ES_tradnl" i="0" noProof="0" dirty="0">
                <a:latin typeface="Arial"/>
                <a:ea typeface="Arial"/>
                <a:cs typeface="Arial"/>
                <a:sym typeface="Arial"/>
              </a:rPr>
              <a:t>Protéjase ahora</a:t>
            </a:r>
          </a:p>
          <a:p>
            <a:pPr marL="0" lvl="0" indent="0" algn="l" rtl="0">
              <a:spcBef>
                <a:spcPts val="0"/>
              </a:spcBef>
              <a:spcAft>
                <a:spcPts val="0"/>
              </a:spcAft>
              <a:buNone/>
            </a:pPr>
            <a:endParaRPr lang="es-ES_tradnl" i="0" noProof="0" dirty="0">
              <a:latin typeface="Arial"/>
              <a:ea typeface="Arial"/>
              <a:cs typeface="Arial"/>
              <a:sym typeface="Arial"/>
            </a:endParaRPr>
          </a:p>
          <a:p>
            <a:pPr marL="0" lvl="0" indent="0" algn="l" rtl="0">
              <a:spcBef>
                <a:spcPts val="0"/>
              </a:spcBef>
              <a:spcAft>
                <a:spcPts val="0"/>
              </a:spcAft>
              <a:buNone/>
            </a:pPr>
            <a:r>
              <a:rPr lang="es-ES_tradnl" i="0" noProof="0" dirty="0">
                <a:latin typeface="Arial"/>
                <a:ea typeface="Arial"/>
                <a:cs typeface="Arial"/>
                <a:sym typeface="Arial"/>
              </a:rPr>
              <a:t>Agáchese sobre las manos y rodillas donde se encuentre. Si no puede bajar al suelo, inclínese hacia adelante para reducir el peligro de objetos que caen o vuelan. Si usa silla de ruedas, frene. Cúbrase la cabeza y el cuello con los brazos y las manos. Si puede arrastrarse hasta un escritorio o mesa cercana, le dará más protección. Si no, acérquese a una pared cercana, alejado de ventanas. Sujétese con su protección o continúe cubriéndose la cabeza y el cuello hasta que los temblores se detengan.</a:t>
            </a:r>
          </a:p>
          <a:p>
            <a:pPr marL="0" lvl="0" indent="0" algn="l" rtl="0">
              <a:spcBef>
                <a:spcPts val="0"/>
              </a:spcBef>
              <a:spcAft>
                <a:spcPts val="0"/>
              </a:spcAft>
              <a:buNone/>
            </a:pPr>
            <a:endParaRPr lang="es-ES_tradnl" i="0" noProof="0" dirty="0">
              <a:latin typeface="Arial"/>
              <a:ea typeface="Arial"/>
              <a:cs typeface="Arial"/>
              <a:sym typeface="Arial"/>
            </a:endParaRPr>
          </a:p>
          <a:p>
            <a:pPr marL="0" lvl="0" indent="0" algn="l" rtl="0">
              <a:spcBef>
                <a:spcPts val="0"/>
              </a:spcBef>
              <a:spcAft>
                <a:spcPts val="0"/>
              </a:spcAft>
              <a:buNone/>
            </a:pPr>
            <a:r>
              <a:rPr lang="es-ES_tradnl" i="0" noProof="0" dirty="0">
                <a:latin typeface="Arial"/>
                <a:ea typeface="Arial"/>
                <a:cs typeface="Arial"/>
                <a:sym typeface="Arial"/>
              </a:rPr>
              <a:t>Antes de pararse, mire a su alrededor para objetos que podrían caerse o volar durante un terremoto. ¿Cuáles cosas debe fijar en posición ahora? Si se encuentra cerca del océano durante un terremoto, agáchese, cúbrase y sujétese. Una vez que se pueda mover, camine rápidamente a terreno más elevado porque es posible que un tsunami esté en camino. Y quédese ahí hasta que los oficiales digan que es seguro regresar.</a:t>
            </a:r>
          </a:p>
          <a:p>
            <a:pPr marL="0" lvl="0" indent="0" algn="l" rtl="0">
              <a:spcBef>
                <a:spcPts val="0"/>
              </a:spcBef>
              <a:spcAft>
                <a:spcPts val="0"/>
              </a:spcAft>
              <a:buNone/>
            </a:pPr>
            <a:r>
              <a:rPr lang="es-ES_tradnl" i="0" noProof="0" dirty="0">
                <a:latin typeface="Arial"/>
                <a:ea typeface="Arial"/>
                <a:cs typeface="Arial"/>
                <a:sym typeface="Arial"/>
              </a:rPr>
              <a:t>Este simulacro terminó. </a:t>
            </a:r>
          </a:p>
          <a:p>
            <a:pPr marL="0" lvl="0" indent="0" algn="l" rtl="0">
              <a:spcBef>
                <a:spcPts val="0"/>
              </a:spcBef>
              <a:spcAft>
                <a:spcPts val="0"/>
              </a:spcAft>
              <a:buNone/>
            </a:pPr>
            <a:endParaRPr lang="es-ES_tradnl" i="0" noProof="0" dirty="0">
              <a:latin typeface="Arial"/>
              <a:ea typeface="Arial"/>
              <a:cs typeface="Arial"/>
              <a:sym typeface="Arial"/>
            </a:endParaRPr>
          </a:p>
          <a:p>
            <a:pPr marL="0" lvl="0" indent="0" algn="l" rtl="0">
              <a:spcBef>
                <a:spcPts val="0"/>
              </a:spcBef>
              <a:spcAft>
                <a:spcPts val="0"/>
              </a:spcAft>
              <a:buNone/>
            </a:pPr>
            <a:r>
              <a:rPr lang="es-ES_tradnl" i="0" noProof="0" dirty="0">
                <a:latin typeface="Arial"/>
                <a:ea typeface="Arial"/>
                <a:cs typeface="Arial"/>
                <a:sym typeface="Arial"/>
              </a:rPr>
              <a:t>Visite </a:t>
            </a:r>
            <a:r>
              <a:rPr lang="es-ES_tradnl" i="0" noProof="0" dirty="0" err="1">
                <a:latin typeface="Arial"/>
                <a:ea typeface="Arial"/>
                <a:cs typeface="Arial"/>
                <a:sym typeface="Arial"/>
              </a:rPr>
              <a:t>ShakeOut.org</a:t>
            </a:r>
            <a:r>
              <a:rPr lang="es-ES_tradnl" i="0" noProof="0" dirty="0">
                <a:latin typeface="Arial"/>
                <a:ea typeface="Arial"/>
                <a:cs typeface="Arial"/>
                <a:sym typeface="Arial"/>
              </a:rPr>
              <a:t> para medidas sencillas que le ayudan a sobrevivir y recuperarse de un terremoto grande, incluidas formas de protegerse en una variedad de situaciones. Gracias por participar en esta demostración de cómo se puede incluir el mensaje del Sistema </a:t>
            </a:r>
            <a:r>
              <a:rPr lang="es-ES_tradnl" i="0" noProof="0" dirty="0" err="1">
                <a:latin typeface="Arial"/>
                <a:ea typeface="Arial"/>
                <a:cs typeface="Arial"/>
                <a:sym typeface="Arial"/>
              </a:rPr>
              <a:t>ShakeAlert</a:t>
            </a:r>
            <a:r>
              <a:rPr lang="es-ES_tradnl" i="0" noProof="0" dirty="0">
                <a:latin typeface="Arial"/>
                <a:ea typeface="Arial"/>
                <a:cs typeface="Arial"/>
                <a:sym typeface="Arial"/>
              </a:rPr>
              <a:t> de Alerta Temprana de Terremotos en los simulacros del Gran </a:t>
            </a:r>
            <a:r>
              <a:rPr lang="es-ES_tradnl" i="0" noProof="0" dirty="0" err="1">
                <a:latin typeface="Arial"/>
                <a:ea typeface="Arial"/>
                <a:cs typeface="Arial"/>
                <a:sym typeface="Arial"/>
              </a:rPr>
              <a:t>ShakeOut</a:t>
            </a:r>
            <a:r>
              <a:rPr lang="es-ES_tradnl" i="0" noProof="0" dirty="0">
                <a:latin typeface="Arial"/>
                <a:ea typeface="Arial"/>
                <a:cs typeface="Arial"/>
                <a:sym typeface="Arial"/>
              </a:rPr>
              <a:t>.</a:t>
            </a:r>
          </a:p>
          <a:p>
            <a:pPr marL="0" lvl="0" indent="0" algn="l" rtl="0">
              <a:spcBef>
                <a:spcPts val="0"/>
              </a:spcBef>
              <a:spcAft>
                <a:spcPts val="0"/>
              </a:spcAft>
              <a:buNone/>
            </a:pPr>
            <a:endParaRPr lang="es-ES_tradnl" i="0" noProof="0" dirty="0">
              <a:latin typeface="Arial"/>
              <a:ea typeface="Arial"/>
              <a:cs typeface="Arial"/>
              <a:sym typeface="Arial"/>
            </a:endParaRPr>
          </a:p>
          <a:p>
            <a:pPr marL="0" lvl="0" indent="0" algn="l" rtl="0">
              <a:spcBef>
                <a:spcPts val="0"/>
              </a:spcBef>
              <a:spcAft>
                <a:spcPts val="0"/>
              </a:spcAft>
              <a:buNone/>
            </a:pPr>
            <a:r>
              <a:rPr lang="es-ES_tradnl" b="1" i="0" noProof="0" dirty="0">
                <a:latin typeface="Arial"/>
                <a:ea typeface="Arial"/>
                <a:cs typeface="Arial"/>
                <a:sym typeface="Arial"/>
              </a:rPr>
              <a:t>Alerta imagen:</a:t>
            </a:r>
            <a:endParaRPr lang="es-ES_tradnl" i="0" noProof="0" dirty="0">
              <a:latin typeface="Arial"/>
              <a:ea typeface="Arial"/>
              <a:cs typeface="Arial"/>
              <a:sym typeface="Arial"/>
            </a:endParaRPr>
          </a:p>
          <a:p>
            <a:pPr marL="0" lvl="0" indent="0" algn="l" rtl="0">
              <a:spcBef>
                <a:spcPts val="0"/>
              </a:spcBef>
              <a:spcAft>
                <a:spcPts val="0"/>
              </a:spcAft>
              <a:buNone/>
            </a:pPr>
            <a:r>
              <a:rPr lang="es-ES_tradnl" i="0" noProof="0" dirty="0">
                <a:latin typeface="Arial"/>
                <a:ea typeface="Arial"/>
                <a:cs typeface="Arial"/>
                <a:sym typeface="Arial"/>
              </a:rPr>
              <a:t>Imagen de alerta</a:t>
            </a:r>
          </a:p>
          <a:p>
            <a:pPr marL="0" lvl="0" indent="0" algn="l" rtl="0">
              <a:spcBef>
                <a:spcPts val="0"/>
              </a:spcBef>
              <a:spcAft>
                <a:spcPts val="0"/>
              </a:spcAft>
              <a:buNone/>
            </a:pPr>
            <a:r>
              <a:rPr lang="es-ES_tradnl" i="0" noProof="0" dirty="0">
                <a:latin typeface="Arial"/>
                <a:ea typeface="Arial"/>
                <a:cs typeface="Arial"/>
                <a:sym typeface="Arial"/>
              </a:rPr>
              <a:t>Se ha detectado un terremoto</a:t>
            </a:r>
          </a:p>
          <a:p>
            <a:pPr marL="0" lvl="0" indent="0" algn="l" rtl="0">
              <a:spcBef>
                <a:spcPts val="0"/>
              </a:spcBef>
              <a:spcAft>
                <a:spcPts val="0"/>
              </a:spcAft>
              <a:buNone/>
            </a:pPr>
            <a:r>
              <a:rPr lang="es-ES_tradnl" i="0" noProof="0" dirty="0">
                <a:latin typeface="Arial"/>
                <a:ea typeface="Arial"/>
                <a:cs typeface="Arial"/>
                <a:sym typeface="Arial"/>
              </a:rPr>
              <a:t>TEMBLORES SON ESPERADOS</a:t>
            </a:r>
          </a:p>
          <a:p>
            <a:pPr marL="0" lvl="0" indent="0" algn="l" rtl="0">
              <a:spcBef>
                <a:spcPts val="0"/>
              </a:spcBef>
              <a:spcAft>
                <a:spcPts val="0"/>
              </a:spcAft>
              <a:buNone/>
            </a:pPr>
            <a:r>
              <a:rPr lang="es-ES_tradnl" i="0" noProof="0" dirty="0">
                <a:latin typeface="Arial"/>
                <a:ea typeface="Arial"/>
                <a:cs typeface="Arial"/>
                <a:sym typeface="Arial"/>
              </a:rPr>
              <a:t>¡AGÁCHESE! ¡CÚBRASE! ¡SUJÉTESE!</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E62EA3A8-5215-8889-DD14-E872B279D626}"/>
            </a:ext>
          </a:extLst>
        </p:cNvPr>
        <p:cNvGrpSpPr/>
        <p:nvPr/>
      </p:nvGrpSpPr>
      <p:grpSpPr>
        <a:xfrm>
          <a:off x="0" y="0"/>
          <a:ext cx="0" cy="0"/>
          <a:chOff x="0" y="0"/>
          <a:chExt cx="0" cy="0"/>
        </a:xfrm>
      </p:grpSpPr>
      <p:sp>
        <p:nvSpPr>
          <p:cNvPr id="83" name="Google Shape;83;g2681e63bdfb_0_9:notes">
            <a:extLst>
              <a:ext uri="{FF2B5EF4-FFF2-40B4-BE49-F238E27FC236}">
                <a16:creationId xmlns:a16="http://schemas.microsoft.com/office/drawing/2014/main" id="{ED2521E5-E4D4-DAC8-B982-6FE6D030C1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81e63bdfb_0_9:notes">
            <a:extLst>
              <a:ext uri="{FF2B5EF4-FFF2-40B4-BE49-F238E27FC236}">
                <a16:creationId xmlns:a16="http://schemas.microsoft.com/office/drawing/2014/main" id="{E419B080-7235-AF17-716E-DDF94E289BF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noProof="0" dirty="0">
                <a:latin typeface="Arial"/>
                <a:ea typeface="Arial"/>
                <a:cs typeface="Arial"/>
                <a:sym typeface="Arial"/>
              </a:rPr>
              <a:t>Durante un terremoto, la mayoría de las lesiones ocurren cuando las personas se mueven y se caen, o cuando los objetos les caen encima. Por tanto, cuando usted sienta temblores o reciba una alerta, agáchese con las manos y las rodillas (no en el trasero) en el suelo para que no se caiga, cúbrase el cuello y la cabeza con la mano, y póngase debajo de una mesa o escritorio al ser posible. Sujétese en la pata de la mesa para que los temblores no lo saquen de debajo de la mesa. </a:t>
            </a:r>
          </a:p>
          <a:p>
            <a:pPr marL="0" indent="0"/>
            <a:endParaRPr lang="en-US" dirty="0">
              <a:highlight>
                <a:srgbClr val="FFFF00"/>
              </a:highlight>
              <a:latin typeface="Arial"/>
              <a:ea typeface="Arial"/>
              <a:cs typeface="Arial"/>
            </a:endParaRPr>
          </a:p>
          <a:p>
            <a:pPr marL="0" indent="0"/>
            <a:r>
              <a:rPr lang="en-US" dirty="0">
                <a:latin typeface="Arial"/>
                <a:ea typeface="Arial"/>
                <a:cs typeface="Arial"/>
              </a:rPr>
              <a:t>Atribución: </a:t>
            </a:r>
            <a:r>
              <a:rPr lang="en-US" dirty="0"/>
              <a:t>https://</a:t>
            </a:r>
            <a:r>
              <a:rPr lang="en-US" dirty="0" err="1"/>
              <a:t>www.shakealert.org</a:t>
            </a:r>
            <a:r>
              <a:rPr lang="en-US" dirty="0"/>
              <a:t>/education-and-outreach/</a:t>
            </a:r>
            <a:r>
              <a:rPr lang="en-US" dirty="0" err="1"/>
              <a:t>messaging_toolkit</a:t>
            </a:r>
            <a:r>
              <a:rPr lang="en-US" dirty="0"/>
              <a:t>/</a:t>
            </a:r>
            <a:endParaRPr lang="en-US" dirty="0">
              <a:latin typeface="Arial"/>
              <a:ea typeface="Arial"/>
              <a:cs typeface="Arial"/>
            </a:endParaRPr>
          </a:p>
        </p:txBody>
      </p:sp>
      <p:sp>
        <p:nvSpPr>
          <p:cNvPr id="85" name="Google Shape;85;g2681e63bdfb_0_9:notes">
            <a:extLst>
              <a:ext uri="{FF2B5EF4-FFF2-40B4-BE49-F238E27FC236}">
                <a16:creationId xmlns:a16="http://schemas.microsoft.com/office/drawing/2014/main" id="{0837A7F3-8CBD-BE4C-B22E-B29A67335FB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131897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08a1e9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08a1e98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s-ES_tradnl" noProof="0" dirty="0">
                <a:latin typeface="Arial" panose="020B0604020202020204" pitchFamily="34" charset="0"/>
                <a:cs typeface="Arial" panose="020B0604020202020204" pitchFamily="34" charset="0"/>
              </a:rPr>
              <a:t>¿Qué más podría usted hacer para asegurarse de su familia y su comunidad estén preparadas para un terremoto? Apúntese para recibir alertas tempranas de terremotos, accionadas por ShakeAlert, en sus dispositivos personales. Aplicaciones sin costo están disponibles para dispositivos Android y Apple que pueden dar a usted segundos de alerta para agacharse, cubrirse y sujetase antes de que lleguen los temblores peligrosos. </a:t>
            </a:r>
            <a:r>
              <a:rPr lang="en-US" dirty="0">
                <a:latin typeface="Arial" panose="020B0604020202020204" pitchFamily="34" charset="0"/>
                <a:cs typeface="Arial" panose="020B0604020202020204" pitchFamily="34" charset="0"/>
                <a:hlinkClick r:id="rId3"/>
              </a:rPr>
              <a:t>https://www.usgs.gov/faqs/how-do-i-sign-shakealertr-earthquake-early-warning-system</a:t>
            </a:r>
            <a:r>
              <a:rPr lang="en-US" dirty="0">
                <a:latin typeface="Arial" panose="020B0604020202020204" pitchFamily="34" charset="0"/>
                <a:cs typeface="Arial" panose="020B0604020202020204" pitchFamily="34" charset="0"/>
              </a:rPr>
              <a:t> </a:t>
            </a:r>
          </a:p>
        </p:txBody>
      </p:sp>
      <p:sp>
        <p:nvSpPr>
          <p:cNvPr id="118" name="Google Shape;118;g2fd08a1e98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85cd98b5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s-ES_tradnl" i="1" noProof="0" dirty="0">
                <a:latin typeface="Arial"/>
                <a:ea typeface="Arial"/>
                <a:cs typeface="Arial"/>
                <a:sym typeface="Arial"/>
              </a:rPr>
              <a:t>NOTA: Hacer clic en la imagen de la pantalla lo llevará a Ready.gov/es. </a:t>
            </a:r>
          </a:p>
          <a:p>
            <a:pPr marL="0" indent="0"/>
            <a:r>
              <a:rPr lang="es-ES_tradnl" i="0" noProof="0" dirty="0">
                <a:latin typeface="Arial"/>
                <a:ea typeface="Arial"/>
                <a:cs typeface="Arial"/>
                <a:sym typeface="Arial"/>
              </a:rPr>
              <a:t>Hable con su familia sobre su plan para mantenerse seguros durante un terremoto. Decidan en dónde reunirse si no estén juntos. Discutan rutas de evacuación. Asegúrense de que cada miembro de la familia tenga acceso a la información de contacto de todos los demás. Al hacer el plan, consideren las necesidades médicas o dietéticas específicas de su familia. Ready.gov/es dispone de listas de verificación y otros recursos para ayudarle a crear el plan de emergencia de su familia. https://www.ready.gov/es/haga-un-plan</a:t>
            </a:r>
            <a:endParaRPr lang="en-US" i="1" dirty="0">
              <a:latin typeface="Arial"/>
              <a:ea typeface="Arial"/>
              <a:cs typeface="Arial"/>
              <a:sym typeface="Arial"/>
            </a:endParaRPr>
          </a:p>
        </p:txBody>
      </p:sp>
      <p:sp>
        <p:nvSpPr>
          <p:cNvPr id="104" name="Google Shape;104;g2685cd98b5c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685cd98b5c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685cd98b5c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i="1" noProof="0" dirty="0">
                <a:latin typeface="Arial"/>
                <a:ea typeface="Arial"/>
                <a:cs typeface="Arial"/>
                <a:sym typeface="Arial"/>
              </a:rPr>
              <a:t>NOTA: Hacer clic en la imagen de la pantalla lo llevará a Ready.gov/es. </a:t>
            </a:r>
            <a:r>
              <a:rPr lang="es-ES_tradnl" i="0" noProof="0" dirty="0">
                <a:latin typeface="Arial"/>
                <a:ea typeface="Arial"/>
                <a:cs typeface="Arial"/>
                <a:sym typeface="Arial"/>
              </a:rPr>
              <a:t>Prepare un kit de suministros de emergencia con bastante agua, comida y otros suministros para que su familia sobreviva durante unos días después de un terremoto. Ready.gov/es tiene una lista de que quizá le haga falta, así como ideas para preparativos de bajo costo o sin costo</a:t>
            </a:r>
            <a:endParaRPr lang="es-ES_tradnl" i="1" noProof="0"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https://www.ready.gov/es/kit</a:t>
            </a:r>
            <a:endParaRPr dirty="0">
              <a:latin typeface="Arial"/>
              <a:ea typeface="Arial"/>
              <a:cs typeface="Arial"/>
              <a:sym typeface="Arial"/>
            </a:endParaRPr>
          </a:p>
        </p:txBody>
      </p:sp>
      <p:sp>
        <p:nvSpPr>
          <p:cNvPr id="112" name="Google Shape;112;g2685cd98b5c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E3E321-D487-AF0F-7E3A-9A341EC67530}"/>
              </a:ext>
            </a:extLst>
          </p:cNvPr>
          <p:cNvSpPr/>
          <p:nvPr userDrawn="1"/>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no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a:xfrm>
            <a:off x="310896" y="1280160"/>
            <a:ext cx="8537121" cy="322986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sp>
        <p:nvSpPr>
          <p:cNvPr id="12" name="TextBox 11">
            <a:extLst>
              <a:ext uri="{FF2B5EF4-FFF2-40B4-BE49-F238E27FC236}">
                <a16:creationId xmlns:a16="http://schemas.microsoft.com/office/drawing/2014/main" id="{4833D644-F8BE-86AB-2F00-E57343CF6658}"/>
              </a:ext>
            </a:extLst>
          </p:cNvPr>
          <p:cNvSpPr txBox="1"/>
          <p:nvPr userDrawn="1"/>
        </p:nvSpPr>
        <p:spPr>
          <a:xfrm>
            <a:off x="186010" y="4844103"/>
            <a:ext cx="7995196" cy="215444"/>
          </a:xfrm>
          <a:prstGeom prst="rect">
            <a:avLst/>
          </a:prstGeom>
          <a:noFill/>
        </p:spPr>
        <p:txBody>
          <a:bodyPr wrap="square" rtlCol="0">
            <a:spAutoFit/>
          </a:bodyPr>
          <a:lstStyle/>
          <a:p>
            <a:pPr marL="0" marR="0">
              <a:tabLst>
                <a:tab pos="2971800" algn="ctr"/>
                <a:tab pos="5943600" algn="r"/>
                <a:tab pos="8229600" algn="r"/>
              </a:tabLst>
            </a:pPr>
            <a:r>
              <a:rPr lang="en-US" sz="800" kern="1200" dirty="0">
                <a:solidFill>
                  <a:schemeClr val="bg1">
                    <a:lumMod val="50000"/>
                  </a:schemeClr>
                </a:solidFill>
                <a:effectLst/>
                <a:latin typeface="Arial" panose="020B0604020202020204" pitchFamily="34" charset="0"/>
                <a:ea typeface="Arial" panose="020B0604020202020204" pitchFamily="34" charset="0"/>
                <a:cs typeface="+mn-cs"/>
              </a:rPr>
              <a:t>ShakeAlert</a:t>
            </a:r>
            <a:r>
              <a:rPr lang="en-US" sz="800" kern="1200" baseline="30000" dirty="0">
                <a:solidFill>
                  <a:schemeClr val="bg1">
                    <a:lumMod val="50000"/>
                  </a:schemeClr>
                </a:solidFill>
                <a:effectLst/>
                <a:latin typeface="Arial" panose="020B0604020202020204" pitchFamily="34" charset="0"/>
                <a:ea typeface="Arial" panose="020B0604020202020204" pitchFamily="34" charset="0"/>
                <a:cs typeface="+mn-cs"/>
              </a:rPr>
              <a:t>®</a:t>
            </a:r>
            <a:r>
              <a:rPr lang="en-US" sz="800" kern="1200" dirty="0">
                <a:solidFill>
                  <a:schemeClr val="bg1">
                    <a:lumMod val="50000"/>
                  </a:schemeClr>
                </a:solidFill>
                <a:effectLst/>
                <a:latin typeface="Arial" panose="020B0604020202020204" pitchFamily="34" charset="0"/>
                <a:ea typeface="Arial" panose="020B0604020202020204" pitchFamily="34" charset="0"/>
                <a:cs typeface="+mn-cs"/>
              </a:rPr>
              <a:t> Earthquake Early Warning System | ShakeAlert Listo Escuelas | 12.2024	</a:t>
            </a:r>
            <a:endParaRPr lang="en-US" sz="800" kern="1200" dirty="0">
              <a:solidFill>
                <a:schemeClr val="bg1">
                  <a:lumMod val="50000"/>
                </a:schemeClr>
              </a:solidFill>
              <a:effectLst/>
              <a:latin typeface="Arial" panose="020B0604020202020204" pitchFamily="34" charset="0"/>
              <a:cs typeface="+mn-cs"/>
            </a:endParaRPr>
          </a:p>
        </p:txBody>
      </p:sp>
    </p:spTree>
    <p:extLst>
      <p:ext uri="{BB962C8B-B14F-4D97-AF65-F5344CB8AC3E}">
        <p14:creationId xmlns:p14="http://schemas.microsoft.com/office/powerpoint/2010/main" val="1515543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6" name="Google Shape;36;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337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236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1878" y="171828"/>
            <a:ext cx="2288149" cy="1922045"/>
          </a:xfrm>
          <a:prstGeom prst="rect">
            <a:avLst/>
          </a:prstGeom>
        </p:spPr>
      </p:pic>
    </p:spTree>
    <p:extLst>
      <p:ext uri="{BB962C8B-B14F-4D97-AF65-F5344CB8AC3E}">
        <p14:creationId xmlns:p14="http://schemas.microsoft.com/office/powerpoint/2010/main" val="24865298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 uri="{C183D7F6-B498-43B3-948B-1728B52AA6E4}">
                <adec:decorative xmlns:adec="http://schemas.microsoft.com/office/drawing/2017/decorative" val="1"/>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spTree>
    <p:extLst>
      <p:ext uri="{BB962C8B-B14F-4D97-AF65-F5344CB8AC3E}">
        <p14:creationId xmlns:p14="http://schemas.microsoft.com/office/powerpoint/2010/main" val="23889230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831116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7914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06162595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91287709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241889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dirty="0"/>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dirty="0"/>
          </a:p>
        </p:txBody>
      </p:sp>
    </p:spTree>
    <p:extLst>
      <p:ext uri="{BB962C8B-B14F-4D97-AF65-F5344CB8AC3E}">
        <p14:creationId xmlns:p14="http://schemas.microsoft.com/office/powerpoint/2010/main" val="16940519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245406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681564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7185586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6" name="Google Shape;36;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536172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1406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933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08140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F99392-CA66-A3F2-2D57-7BDC84B8A21D}"/>
              </a:ext>
            </a:extLst>
          </p:cNvPr>
          <p:cNvSpPr/>
          <p:nvPr userDrawn="1"/>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dirty="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5" name="TextBox 4">
            <a:extLst>
              <a:ext uri="{FF2B5EF4-FFF2-40B4-BE49-F238E27FC236}">
                <a16:creationId xmlns:a16="http://schemas.microsoft.com/office/drawing/2014/main" id="{382EE3A4-139B-5CC4-EE32-C7F25DDC65AF}"/>
              </a:ext>
            </a:extLst>
          </p:cNvPr>
          <p:cNvSpPr txBox="1"/>
          <p:nvPr userDrawn="1"/>
        </p:nvSpPr>
        <p:spPr>
          <a:xfrm>
            <a:off x="186010" y="4844103"/>
            <a:ext cx="7995196" cy="215444"/>
          </a:xfrm>
          <a:prstGeom prst="rect">
            <a:avLst/>
          </a:prstGeom>
          <a:noFill/>
        </p:spPr>
        <p:txBody>
          <a:bodyPr wrap="square" rtlCol="0">
            <a:spAutoFit/>
          </a:bodyPr>
          <a:lstStyle/>
          <a:p>
            <a:pPr marL="0" marR="0">
              <a:tabLst>
                <a:tab pos="2971800" algn="ctr"/>
                <a:tab pos="5943600" algn="r"/>
                <a:tab pos="8229600" algn="r"/>
              </a:tabLst>
            </a:pPr>
            <a:r>
              <a:rPr lang="en-US" sz="800" kern="1200" dirty="0">
                <a:solidFill>
                  <a:schemeClr val="bg1">
                    <a:lumMod val="50000"/>
                  </a:schemeClr>
                </a:solidFill>
                <a:effectLst/>
                <a:latin typeface="Arial" panose="020B0604020202020204" pitchFamily="34" charset="0"/>
                <a:ea typeface="Arial" panose="020B0604020202020204" pitchFamily="34" charset="0"/>
                <a:cs typeface="+mn-cs"/>
              </a:rPr>
              <a:t>ShakeAlert</a:t>
            </a:r>
            <a:r>
              <a:rPr lang="en-US" sz="800" kern="1200" baseline="30000" dirty="0">
                <a:solidFill>
                  <a:schemeClr val="bg1">
                    <a:lumMod val="50000"/>
                  </a:schemeClr>
                </a:solidFill>
                <a:effectLst/>
                <a:latin typeface="Arial" panose="020B0604020202020204" pitchFamily="34" charset="0"/>
                <a:ea typeface="Arial" panose="020B0604020202020204" pitchFamily="34" charset="0"/>
                <a:cs typeface="+mn-cs"/>
              </a:rPr>
              <a:t>®</a:t>
            </a:r>
            <a:r>
              <a:rPr lang="en-US" sz="800" kern="1200" dirty="0">
                <a:solidFill>
                  <a:schemeClr val="bg1">
                    <a:lumMod val="50000"/>
                  </a:schemeClr>
                </a:solidFill>
                <a:effectLst/>
                <a:latin typeface="Arial" panose="020B0604020202020204" pitchFamily="34" charset="0"/>
                <a:ea typeface="Arial" panose="020B0604020202020204" pitchFamily="34" charset="0"/>
                <a:cs typeface="+mn-cs"/>
              </a:rPr>
              <a:t> Earthquake Early Warning System | ShakeAlert Listo Escuelas | 12.2024	</a:t>
            </a:r>
            <a:endParaRPr lang="en-US" sz="800" kern="1200" dirty="0">
              <a:solidFill>
                <a:schemeClr val="bg1">
                  <a:lumMod val="50000"/>
                </a:schemeClr>
              </a:solidFill>
              <a:effectLst/>
              <a:latin typeface="Arial" panose="020B0604020202020204" pitchFamily="34" charset="0"/>
              <a:cs typeface="+mn-cs"/>
            </a:endParaRPr>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spTree>
    <p:extLst>
      <p:ext uri="{BB962C8B-B14F-4D97-AF65-F5344CB8AC3E}">
        <p14:creationId xmlns:p14="http://schemas.microsoft.com/office/powerpoint/2010/main" val="103151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dirty="0"/>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dirty="0"/>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userDrawn="1"/>
        </p:nvPicPr>
        <p:blipFill>
          <a:blip r:embed="rId14"/>
          <a:stretch>
            <a:fillRect/>
          </a:stretch>
        </p:blipFill>
        <p:spPr>
          <a:xfrm>
            <a:off x="0" y="0"/>
            <a:ext cx="9141714" cy="409472"/>
          </a:xfrm>
          <a:prstGeom prst="rect">
            <a:avLst/>
          </a:prstGeom>
        </p:spPr>
      </p:pic>
      <p:pic>
        <p:nvPicPr>
          <p:cNvPr id="8" name="Picture 7">
            <a:extLst>
              <a:ext uri="{FF2B5EF4-FFF2-40B4-BE49-F238E27FC236}">
                <a16:creationId xmlns:a16="http://schemas.microsoft.com/office/drawing/2014/main" id="{C8DE4163-850C-EB97-0B40-EFEE3FB145EF}"/>
              </a:ext>
            </a:extLst>
          </p:cNvPr>
          <p:cNvPicPr>
            <a:picLocks noChangeAspect="1"/>
          </p:cNvPicPr>
          <p:nvPr userDrawn="1"/>
        </p:nvPicPr>
        <p:blipFill>
          <a:blip r:embed="rId15"/>
          <a:stretch>
            <a:fillRect/>
          </a:stretch>
        </p:blipFill>
        <p:spPr>
          <a:xfrm>
            <a:off x="1365250" y="128052"/>
            <a:ext cx="1663700" cy="279400"/>
          </a:xfrm>
          <a:prstGeom prst="rect">
            <a:avLst/>
          </a:prstGeom>
        </p:spPr>
      </p:pic>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grpSp>
        <p:nvGrpSpPr>
          <p:cNvPr id="4" name="Group 3">
            <a:extLst>
              <a:ext uri="{FF2B5EF4-FFF2-40B4-BE49-F238E27FC236}">
                <a16:creationId xmlns:a16="http://schemas.microsoft.com/office/drawing/2014/main" id="{54DE6357-939C-7AD7-DC9C-9F388E5F0D0F}"/>
              </a:ext>
            </a:extLst>
          </p:cNvPr>
          <p:cNvGrpSpPr/>
          <p:nvPr userDrawn="1"/>
        </p:nvGrpSpPr>
        <p:grpSpPr>
          <a:xfrm>
            <a:off x="0" y="0"/>
            <a:ext cx="9141714" cy="409472"/>
            <a:chOff x="0" y="0"/>
            <a:chExt cx="9141714" cy="409472"/>
          </a:xfrm>
        </p:grpSpPr>
        <p:pic>
          <p:nvPicPr>
            <p:cNvPr id="5" name="Picture 4">
              <a:extLst>
                <a:ext uri="{FF2B5EF4-FFF2-40B4-BE49-F238E27FC236}">
                  <a16:creationId xmlns:a16="http://schemas.microsoft.com/office/drawing/2014/main" id="{D2F10171-2FDD-6108-AEAC-627EF653B0B7}"/>
                </a:ext>
              </a:extLst>
            </p:cNvPr>
            <p:cNvPicPr>
              <a:picLocks noChangeAspect="1"/>
            </p:cNvPicPr>
            <p:nvPr userDrawn="1"/>
          </p:nvPicPr>
          <p:blipFill>
            <a:blip r:embed="rId15"/>
            <a:stretch>
              <a:fillRect/>
            </a:stretch>
          </p:blipFill>
          <p:spPr>
            <a:xfrm>
              <a:off x="0" y="0"/>
              <a:ext cx="9141714" cy="409472"/>
            </a:xfrm>
            <a:prstGeom prst="rect">
              <a:avLst/>
            </a:prstGeom>
          </p:spPr>
        </p:pic>
        <p:sp>
          <p:nvSpPr>
            <p:cNvPr id="7" name="Rectangle 6">
              <a:extLst>
                <a:ext uri="{FF2B5EF4-FFF2-40B4-BE49-F238E27FC236}">
                  <a16:creationId xmlns:a16="http://schemas.microsoft.com/office/drawing/2014/main" id="{6A57C296-C720-5C48-B95F-573DC404D613}"/>
                </a:ext>
              </a:extLst>
            </p:cNvPr>
            <p:cNvSpPr/>
            <p:nvPr userDrawn="1"/>
          </p:nvSpPr>
          <p:spPr>
            <a:xfrm>
              <a:off x="1487837" y="139484"/>
              <a:ext cx="1658319" cy="193729"/>
            </a:xfrm>
            <a:prstGeom prst="rect">
              <a:avLst/>
            </a:prstGeom>
            <a:gradFill>
              <a:gsLst>
                <a:gs pos="100000">
                  <a:srgbClr val="008444"/>
                </a:gs>
                <a:gs pos="0">
                  <a:srgbClr val="00783E"/>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s-ES_tradnl" sz="1050" b="0" i="0" noProof="0" dirty="0">
                  <a:latin typeface="Univers LT Pro 47 Lt Cn" panose="020B0306020202040204" pitchFamily="34" charset="77"/>
                </a:rPr>
                <a:t>Porque cada segundo cuenta.</a:t>
              </a:r>
            </a:p>
          </p:txBody>
        </p:sp>
      </p:grpSp>
    </p:spTree>
    <p:extLst>
      <p:ext uri="{BB962C8B-B14F-4D97-AF65-F5344CB8AC3E}">
        <p14:creationId xmlns:p14="http://schemas.microsoft.com/office/powerpoint/2010/main" val="32259553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quakecountry.org/step1/"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https://drive.google.com/drive/folders/1Jt3m3AuHWwSDYJPZOj5FJqj626gyI7Ek"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drive.google.com/drive/folders/1Jt3m3AuHWwSDYJPZOj5FJqj626gyI7Ek" TargetMode="External"/><Relationship Id="rId7" Type="http://schemas.openxmlformats.org/officeDocument/2006/relationships/hyperlink" Target="https://rocketrules.org/wp-content/uploads/2020/09/Earthquake_Book_SPA_optimized.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hyperlink" Target="https://rocketrules.org/wp-content/uploads/2024/01/Earthquake-Spanish-book.pdf" TargetMode="Externa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hyperlink" Target="https://www.earthquakecountry.org/" TargetMode="External"/><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digital.darkhorse.com/books/99762a678d1c41f8889eac6318f674d9/without-warning" TargetMode="External"/><Relationship Id="rId5" Type="http://schemas.openxmlformats.org/officeDocument/2006/relationships/image" Target="../media/image43.jpeg"/><Relationship Id="rId4" Type="http://schemas.openxmlformats.org/officeDocument/2006/relationships/hyperlink" Target="https://www.terremotos.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hyperlink" Target="https://mil.wa.gov/emergency-management-division" TargetMode="External"/><Relationship Id="rId3" Type="http://schemas.openxmlformats.org/officeDocument/2006/relationships/hyperlink" Target="http://www.shakealert.org/" TargetMode="External"/><Relationship Id="rId7" Type="http://schemas.openxmlformats.org/officeDocument/2006/relationships/hyperlink" Target="https://www.oregon.gov/oem/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caloes.ca.gov/" TargetMode="External"/><Relationship Id="rId5" Type="http://schemas.openxmlformats.org/officeDocument/2006/relationships/hyperlink" Target="https://www.terremotos.org/" TargetMode="External"/><Relationship Id="rId4" Type="http://schemas.openxmlformats.org/officeDocument/2006/relationships/hyperlink" Target="https://www.ready.gov/es" TargetMode="Externa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usgs.gov/programs/earthquake-hazards/science/2023-50-state-long-term-national-seismic-hazard-model-0#overview"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shakealert.org/education-and-outreach/messaging_toolk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youtube.com/watch?v=1_9PeG6Icpg" TargetMode="External"/><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hyperlink" Target="https://www.fema.gov/emergency-managers/practitioners/integrated-public-alert-warning-system/public/wireless-emergency-alert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ready.gov/es/haga-un-plan" TargetMode="External"/><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hyperlink" Target="https://www.ready.gov/es" TargetMode="External"/><Relationship Id="rId4" Type="http://schemas.openxmlformats.org/officeDocument/2006/relationships/hyperlink" Target="https://www.ready.gov/plan" TargetMode="Externa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hyperlink" Target="https://www.ready.gov/"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www.ready.gov/plan" TargetMode="External"/><Relationship Id="rId10" Type="http://schemas.openxmlformats.org/officeDocument/2006/relationships/image" Target="../media/image32.png"/><Relationship Id="rId4" Type="http://schemas.openxmlformats.org/officeDocument/2006/relationships/hyperlink" Target="https://www.ready.gov/es/kit" TargetMode="Externa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903F56AC-ED99-3AB0-AF9E-63E9418CC588}"/>
              </a:ext>
            </a:extLst>
          </p:cNvPr>
          <p:cNvSpPr>
            <a:spLocks noGrp="1"/>
          </p:cNvSpPr>
          <p:nvPr>
            <p:ph type="subTitle" idx="1"/>
          </p:nvPr>
        </p:nvSpPr>
        <p:spPr>
          <a:xfrm>
            <a:off x="635127" y="2996451"/>
            <a:ext cx="8430359" cy="518833"/>
          </a:xfrm>
        </p:spPr>
        <p:txBody>
          <a:bodyPr vert="horz" lIns="91440" tIns="45720" rIns="91440" bIns="45720" rtlCol="0" anchor="t">
            <a:noAutofit/>
          </a:bodyPr>
          <a:lstStyle/>
          <a:p>
            <a:r>
              <a:rPr lang="es-ES_tradnl" sz="2400" b="1" dirty="0">
                <a:solidFill>
                  <a:schemeClr val="accent1"/>
                </a:solidFill>
              </a:rPr>
              <a:t>Presentación para tutores y padres de familia</a:t>
            </a:r>
            <a:endParaRPr lang="es-ES_tradnl" sz="2400" b="1" dirty="0"/>
          </a:p>
        </p:txBody>
      </p:sp>
      <p:sp>
        <p:nvSpPr>
          <p:cNvPr id="13" name="Title 3">
            <a:extLst>
              <a:ext uri="{FF2B5EF4-FFF2-40B4-BE49-F238E27FC236}">
                <a16:creationId xmlns:a16="http://schemas.microsoft.com/office/drawing/2014/main" id="{CA9F1BCC-6FBF-752E-FB7E-69F256B6A310}"/>
              </a:ext>
            </a:extLst>
          </p:cNvPr>
          <p:cNvSpPr>
            <a:spLocks noGrp="1"/>
          </p:cNvSpPr>
          <p:nvPr>
            <p:ph type="ctrTitle"/>
          </p:nvPr>
        </p:nvSpPr>
        <p:spPr>
          <a:xfrm>
            <a:off x="586059" y="2312561"/>
            <a:ext cx="8957151" cy="620613"/>
          </a:xfrm>
        </p:spPr>
        <p:txBody>
          <a:bodyPr>
            <a:noAutofit/>
          </a:bodyPr>
          <a:lstStyle/>
          <a:p>
            <a:pPr>
              <a:lnSpc>
                <a:spcPct val="100000"/>
              </a:lnSpc>
              <a:spcBef>
                <a:spcPts val="0"/>
              </a:spcBef>
              <a:defRPr/>
            </a:pPr>
            <a:r>
              <a:rPr lang="en-US" sz="2400" kern="0" dirty="0" err="1">
                <a:solidFill>
                  <a:schemeClr val="tx2"/>
                </a:solidFill>
                <a:latin typeface="Arial"/>
                <a:cs typeface="Arial"/>
                <a:sym typeface="Arial"/>
              </a:rPr>
              <a:t>ShakeAlert</a:t>
            </a:r>
            <a:r>
              <a:rPr lang="en-US" sz="2400" kern="0" baseline="30000">
                <a:solidFill>
                  <a:schemeClr val="tx2"/>
                </a:solidFill>
                <a:latin typeface="Arial"/>
                <a:cs typeface="Arial"/>
                <a:sym typeface="Arial"/>
              </a:rPr>
              <a:t>®</a:t>
            </a:r>
            <a:r>
              <a:rPr lang="en-US" sz="2400" kern="0">
                <a:solidFill>
                  <a:schemeClr val="tx2"/>
                </a:solidFill>
                <a:latin typeface="Arial"/>
                <a:cs typeface="Arial"/>
                <a:sym typeface="Arial"/>
              </a:rPr>
              <a:t> Earthquake Early Warning </a:t>
            </a:r>
            <a:br>
              <a:rPr lang="en-US" sz="2400" kern="0" dirty="0">
                <a:solidFill>
                  <a:schemeClr val="tx2"/>
                </a:solidFill>
                <a:latin typeface="Arial"/>
                <a:cs typeface="Arial"/>
                <a:sym typeface="Arial"/>
              </a:rPr>
            </a:br>
            <a:r>
              <a:rPr lang="sv-SE" sz="2000" b="0" i="1" kern="0">
                <a:solidFill>
                  <a:schemeClr val="tx2"/>
                </a:solidFill>
                <a:latin typeface="Arial"/>
                <a:cs typeface="Arial"/>
                <a:sym typeface="Arial"/>
              </a:rPr>
              <a:t>(</a:t>
            </a:r>
            <a:r>
              <a:rPr lang="es-ES_tradnl" sz="2000" b="0" i="1" kern="0">
                <a:solidFill>
                  <a:schemeClr val="tx2"/>
                </a:solidFill>
                <a:latin typeface="Arial"/>
                <a:cs typeface="Arial"/>
                <a:sym typeface="Arial"/>
              </a:rPr>
              <a:t>Alerta </a:t>
            </a:r>
            <a:r>
              <a:rPr lang="es-ES_tradnl" sz="2000" b="0" i="1" kern="0" dirty="0">
                <a:solidFill>
                  <a:schemeClr val="tx2"/>
                </a:solidFill>
                <a:latin typeface="Arial"/>
                <a:cs typeface="Arial"/>
                <a:sym typeface="Arial"/>
              </a:rPr>
              <a:t>Temprana de Terremotos</a:t>
            </a:r>
            <a:r>
              <a:rPr lang="sv-SE" sz="2000" b="0" i="1" kern="0" dirty="0">
                <a:solidFill>
                  <a:schemeClr val="tx2"/>
                </a:solidFill>
                <a:latin typeface="Arial"/>
                <a:cs typeface="Arial"/>
                <a:sym typeface="Arial"/>
              </a:rPr>
              <a:t>)</a:t>
            </a:r>
            <a:endParaRPr lang="sv-SE" sz="1600" b="0" i="1" dirty="0">
              <a:solidFill>
                <a:schemeClr val="tx2"/>
              </a:solidFill>
            </a:endParaRPr>
          </a:p>
        </p:txBody>
      </p:sp>
      <p:sp>
        <p:nvSpPr>
          <p:cNvPr id="14" name="Subtitle 4">
            <a:extLst>
              <a:ext uri="{FF2B5EF4-FFF2-40B4-BE49-F238E27FC236}">
                <a16:creationId xmlns:a16="http://schemas.microsoft.com/office/drawing/2014/main" id="{732D3C74-E96A-03E3-D8F2-43F17A8FAC81}"/>
              </a:ext>
            </a:extLst>
          </p:cNvPr>
          <p:cNvSpPr>
            <a:spLocks noGrp="1"/>
          </p:cNvSpPr>
          <p:nvPr/>
        </p:nvSpPr>
        <p:spPr>
          <a:xfrm>
            <a:off x="635127" y="3490232"/>
            <a:ext cx="8430359" cy="1231135"/>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8925" lvl="0" indent="-279400" algn="l" rtl="0">
              <a:spcBef>
                <a:spcPts val="750"/>
              </a:spcBef>
              <a:spcAft>
                <a:spcPts val="0"/>
              </a:spcAft>
              <a:buSzPts val="2400"/>
              <a:buChar char="•"/>
            </a:pPr>
            <a:r>
              <a:rPr lang="es-ES_tradnl" sz="1500" dirty="0"/>
              <a:t>¿Qué es ShakeAlert Earthquake Early Warning (Alerta Temprana de Terremotos – EEW)?</a:t>
            </a:r>
            <a:endParaRPr lang="es-ES_tradnl" sz="1500" dirty="0">
              <a:cs typeface="Arial"/>
            </a:endParaRPr>
          </a:p>
          <a:p>
            <a:pPr marL="288925" lvl="0" indent="-279400" algn="l" rtl="0">
              <a:spcBef>
                <a:spcPts val="750"/>
              </a:spcBef>
              <a:spcAft>
                <a:spcPts val="0"/>
              </a:spcAft>
              <a:buSzPts val="2400"/>
              <a:buChar char="•"/>
            </a:pPr>
            <a:r>
              <a:rPr lang="es-ES_tradnl" sz="1500" dirty="0"/>
              <a:t>¿Qué podemos esperar de la EEW? ¿Cómo debemos responder?</a:t>
            </a:r>
          </a:p>
          <a:p>
            <a:pPr marL="288925" lvl="0" indent="-279400" algn="l" rtl="0">
              <a:spcBef>
                <a:spcPts val="750"/>
              </a:spcBef>
              <a:spcAft>
                <a:spcPts val="0"/>
              </a:spcAft>
              <a:buSzPts val="2400"/>
              <a:buChar char="•"/>
            </a:pPr>
            <a:r>
              <a:rPr lang="es-ES_tradnl" sz="1500" dirty="0"/>
              <a:t>¿Cómo utilizamos recursos de ShakeAlert para educar a nuestra comunidad escolar?</a:t>
            </a:r>
            <a:endParaRPr lang="es-ES_tradnl" sz="1500" dirty="0">
              <a:cs typeface="Arial"/>
            </a:endParaRPr>
          </a:p>
        </p:txBody>
      </p:sp>
    </p:spTree>
    <p:extLst>
      <p:ext uri="{BB962C8B-B14F-4D97-AF65-F5344CB8AC3E}">
        <p14:creationId xmlns:p14="http://schemas.microsoft.com/office/powerpoint/2010/main" val="3510110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7" name="Rectangle 6">
            <a:extLst>
              <a:ext uri="{FF2B5EF4-FFF2-40B4-BE49-F238E27FC236}">
                <a16:creationId xmlns:a16="http://schemas.microsoft.com/office/drawing/2014/main" id="{716CA30B-468E-2F86-4974-EB87D0C509AB}"/>
              </a:ext>
            </a:extLst>
          </p:cNvPr>
          <p:cNvSpPr/>
          <p:nvPr/>
        </p:nvSpPr>
        <p:spPr>
          <a:xfrm>
            <a:off x="5560283" y="970718"/>
            <a:ext cx="3205619" cy="300724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Google Shape;122;p20"/>
          <p:cNvSpPr txBox="1">
            <a:spLocks noGrp="1"/>
          </p:cNvSpPr>
          <p:nvPr>
            <p:ph type="title"/>
          </p:nvPr>
        </p:nvSpPr>
        <p:spPr>
          <a:xfrm>
            <a:off x="259274" y="699179"/>
            <a:ext cx="5841968" cy="427713"/>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s-ES_tradnl" dirty="0"/>
              <a:t>Asegure su espacio</a:t>
            </a:r>
          </a:p>
          <a:p>
            <a:pPr marL="0" lvl="0" indent="0" algn="ctr" rtl="0">
              <a:spcBef>
                <a:spcPts val="0"/>
              </a:spcBef>
              <a:spcAft>
                <a:spcPts val="0"/>
              </a:spcAft>
              <a:buNone/>
            </a:pPr>
            <a:endParaRPr lang="es-ES_tradnl" dirty="0"/>
          </a:p>
        </p:txBody>
      </p:sp>
      <p:sp>
        <p:nvSpPr>
          <p:cNvPr id="125" name="Google Shape;125;p20"/>
          <p:cNvSpPr txBox="1"/>
          <p:nvPr/>
        </p:nvSpPr>
        <p:spPr>
          <a:xfrm>
            <a:off x="5502927" y="3970176"/>
            <a:ext cx="2976148" cy="35374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solidFill>
                  <a:schemeClr val="tx2"/>
                </a:solidFill>
                <a:uFill>
                  <a:noFill/>
                </a:uFill>
                <a:hlinkClick r:id="rId3">
                  <a:extLst>
                    <a:ext uri="{A12FA001-AC4F-418D-AE19-62706E023703}">
                      <ahyp:hlinkClr xmlns:ahyp="http://schemas.microsoft.com/office/drawing/2018/hyperlinkcolor" val="tx"/>
                    </a:ext>
                  </a:extLst>
                </a:hlinkClick>
              </a:rPr>
              <a:t>ATRIBUCIÓN</a:t>
            </a:r>
            <a:r>
              <a:rPr lang="en-US" sz="1000" i="1" dirty="0">
                <a:solidFill>
                  <a:schemeClr val="tx2"/>
                </a:solidFill>
                <a:uFill>
                  <a:noFill/>
                </a:uFill>
                <a:hlinkClick r:id="rId3">
                  <a:extLst>
                    <a:ext uri="{A12FA001-AC4F-418D-AE19-62706E023703}">
                      <ahyp:hlinkClr xmlns:ahyp="http://schemas.microsoft.com/office/drawing/2018/hyperlinkcolor" val="tx"/>
                    </a:ext>
                  </a:extLst>
                </a:hlinkClick>
              </a:rPr>
              <a:t>: </a:t>
            </a:r>
            <a:r>
              <a:rPr lang="en-US" sz="1000" i="1">
                <a:solidFill>
                  <a:srgbClr val="0D27C0"/>
                </a:solidFill>
                <a:uFill>
                  <a:noFill/>
                </a:uFill>
                <a:hlinkClick r:id="rId3">
                  <a:extLst>
                    <a:ext uri="{A12FA001-AC4F-418D-AE19-62706E023703}">
                      <ahyp:hlinkClr xmlns:ahyp="http://schemas.microsoft.com/office/drawing/2018/hyperlinkcolor" val="tx"/>
                    </a:ext>
                  </a:extLst>
                </a:hlinkClick>
              </a:rPr>
              <a:t>Earthquake Country Alliance</a:t>
            </a:r>
            <a:endParaRPr lang="en-US" sz="1000" i="1" dirty="0">
              <a:cs typeface="Arial"/>
            </a:endParaRPr>
          </a:p>
        </p:txBody>
      </p:sp>
      <p:sp>
        <p:nvSpPr>
          <p:cNvPr id="6" name="Slide Number Placeholder 5">
            <a:extLst>
              <a:ext uri="{FF2B5EF4-FFF2-40B4-BE49-F238E27FC236}">
                <a16:creationId xmlns:a16="http://schemas.microsoft.com/office/drawing/2014/main" id="{C7D36B0F-5FDD-2022-35EE-E23C6708409B}"/>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dirty="0"/>
          </a:p>
        </p:txBody>
      </p:sp>
      <p:pic>
        <p:nvPicPr>
          <p:cNvPr id="3" name="Picture 2">
            <a:hlinkClick r:id="rId3"/>
            <a:extLst>
              <a:ext uri="{FF2B5EF4-FFF2-40B4-BE49-F238E27FC236}">
                <a16:creationId xmlns:a16="http://schemas.microsoft.com/office/drawing/2014/main" id="{87E20A0E-4AE5-2888-B18C-4C891DF902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274" y="1395157"/>
            <a:ext cx="4902273" cy="2928767"/>
          </a:xfrm>
          <a:prstGeom prst="rect">
            <a:avLst/>
          </a:prstGeom>
        </p:spPr>
      </p:pic>
      <p:pic>
        <p:nvPicPr>
          <p:cNvPr id="4" name="Picture 3">
            <a:extLst>
              <a:ext uri="{FF2B5EF4-FFF2-40B4-BE49-F238E27FC236}">
                <a16:creationId xmlns:a16="http://schemas.microsoft.com/office/drawing/2014/main" id="{07697AB5-4A4B-CDDB-822F-00F70DC2BC7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512142" y="891254"/>
            <a:ext cx="3147238" cy="3007243"/>
          </a:xfrm>
          <a:prstGeom prst="rect">
            <a:avLst/>
          </a:prstGeom>
          <a:ln>
            <a:solidFill>
              <a:schemeClr val="tx2"/>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24" name="Picture 23" descr="A group of icons with text&#10;&#10;Description automatically generated with medium confidence">
            <a:extLst>
              <a:ext uri="{FF2B5EF4-FFF2-40B4-BE49-F238E27FC236}">
                <a16:creationId xmlns:a16="http://schemas.microsoft.com/office/drawing/2014/main" id="{9C14D9B1-D655-E18E-127B-6E2B4CC2DA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4743" y="1811012"/>
            <a:ext cx="2817651" cy="2568915"/>
          </a:xfrm>
          <a:prstGeom prst="rect">
            <a:avLst/>
          </a:prstGeom>
        </p:spPr>
      </p:pic>
      <p:sp>
        <p:nvSpPr>
          <p:cNvPr id="7" name="Slide Number Placeholder 5">
            <a:extLst>
              <a:ext uri="{FF2B5EF4-FFF2-40B4-BE49-F238E27FC236}">
                <a16:creationId xmlns:a16="http://schemas.microsoft.com/office/drawing/2014/main" id="{854DD799-2525-D570-6783-01B563AEE5FA}"/>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dirty="0"/>
          </a:p>
        </p:txBody>
      </p:sp>
      <p:pic>
        <p:nvPicPr>
          <p:cNvPr id="5" name="Picture 4">
            <a:extLst>
              <a:ext uri="{FF2B5EF4-FFF2-40B4-BE49-F238E27FC236}">
                <a16:creationId xmlns:a16="http://schemas.microsoft.com/office/drawing/2014/main" id="{5627A271-A323-C799-5F21-96D2FBE932C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1092" y="1883144"/>
            <a:ext cx="2739084" cy="2518382"/>
          </a:xfrm>
          <a:prstGeom prst="rect">
            <a:avLst/>
          </a:prstGeom>
        </p:spPr>
      </p:pic>
      <p:pic>
        <p:nvPicPr>
          <p:cNvPr id="9" name="Google Shape;87;p16">
            <a:extLst>
              <a:ext uri="{FF2B5EF4-FFF2-40B4-BE49-F238E27FC236}">
                <a16:creationId xmlns:a16="http://schemas.microsoft.com/office/drawing/2014/main" id="{C258DF75-57A5-B758-A478-91043A2E6ECA}"/>
              </a:ext>
            </a:extLst>
          </p:cNvPr>
          <p:cNvPicPr preferRelativeResize="0"/>
          <p:nvPr/>
        </p:nvPicPr>
        <p:blipFill>
          <a:blip r:embed="rId5" cstate="print">
            <a:extLst>
              <a:ext uri="{28A0092B-C50C-407E-A947-70E740481C1C}">
                <a14:useLocalDpi xmlns:a14="http://schemas.microsoft.com/office/drawing/2010/main"/>
              </a:ext>
            </a:extLst>
          </a:blip>
          <a:srcRect/>
          <a:stretch/>
        </p:blipFill>
        <p:spPr>
          <a:xfrm>
            <a:off x="1326847" y="628045"/>
            <a:ext cx="2984513" cy="1041891"/>
          </a:xfrm>
          <a:prstGeom prst="rect">
            <a:avLst/>
          </a:prstGeom>
          <a:noFill/>
          <a:ln>
            <a:noFill/>
          </a:ln>
        </p:spPr>
      </p:pic>
      <p:pic>
        <p:nvPicPr>
          <p:cNvPr id="10" name="Google Shape;87;p16">
            <a:extLst>
              <a:ext uri="{FF2B5EF4-FFF2-40B4-BE49-F238E27FC236}">
                <a16:creationId xmlns:a16="http://schemas.microsoft.com/office/drawing/2014/main" id="{5E5A38D8-7FBF-5C21-9E34-3A9FF12D6D15}"/>
              </a:ext>
            </a:extLst>
          </p:cNvPr>
          <p:cNvPicPr preferRelativeResize="0"/>
          <p:nvPr/>
        </p:nvPicPr>
        <p:blipFill>
          <a:blip r:embed="rId6" cstate="print">
            <a:extLst>
              <a:ext uri="{28A0092B-C50C-407E-A947-70E740481C1C}">
                <a14:useLocalDpi xmlns:a14="http://schemas.microsoft.com/office/drawing/2010/main"/>
              </a:ext>
            </a:extLst>
          </a:blip>
          <a:srcRect/>
          <a:stretch/>
        </p:blipFill>
        <p:spPr>
          <a:xfrm>
            <a:off x="4572000" y="544749"/>
            <a:ext cx="2861431" cy="1198365"/>
          </a:xfrm>
          <a:prstGeom prst="rect">
            <a:avLst/>
          </a:prstGeom>
          <a:noFill/>
          <a:ln>
            <a:noFill/>
          </a:ln>
        </p:spPr>
      </p:pic>
      <p:sp>
        <p:nvSpPr>
          <p:cNvPr id="14" name="Rounded Rectangle 13">
            <a:extLst>
              <a:ext uri="{FF2B5EF4-FFF2-40B4-BE49-F238E27FC236}">
                <a16:creationId xmlns:a16="http://schemas.microsoft.com/office/drawing/2014/main" id="{F84EA0D3-0D2A-9000-08CB-3E5A3D8D5AB1}"/>
              </a:ext>
            </a:extLst>
          </p:cNvPr>
          <p:cNvSpPr/>
          <p:nvPr/>
        </p:nvSpPr>
        <p:spPr>
          <a:xfrm>
            <a:off x="319737" y="1819076"/>
            <a:ext cx="8504525" cy="2696379"/>
          </a:xfrm>
          <a:prstGeom prst="roundRect">
            <a:avLst>
              <a:gd name="adj" fmla="val 2780"/>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3C09D81D-2E90-DB09-E66A-574468ECDD42}"/>
              </a:ext>
            </a:extLst>
          </p:cNvPr>
          <p:cNvGrpSpPr/>
          <p:nvPr/>
        </p:nvGrpSpPr>
        <p:grpSpPr>
          <a:xfrm>
            <a:off x="3149270" y="1806851"/>
            <a:ext cx="2982223" cy="2708604"/>
            <a:chOff x="3111199" y="1890147"/>
            <a:chExt cx="2982223" cy="2747164"/>
          </a:xfrm>
        </p:grpSpPr>
        <p:cxnSp>
          <p:nvCxnSpPr>
            <p:cNvPr id="16" name="Straight Connector 15">
              <a:extLst>
                <a:ext uri="{FF2B5EF4-FFF2-40B4-BE49-F238E27FC236}">
                  <a16:creationId xmlns:a16="http://schemas.microsoft.com/office/drawing/2014/main" id="{2F0FF1A2-3101-E4A4-554D-F2BEF11BDF99}"/>
                </a:ext>
              </a:extLst>
            </p:cNvPr>
            <p:cNvCxnSpPr>
              <a:cxnSpLocks/>
            </p:cNvCxnSpPr>
            <p:nvPr/>
          </p:nvCxnSpPr>
          <p:spPr>
            <a:xfrm>
              <a:off x="3111199" y="1902372"/>
              <a:ext cx="0" cy="273493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992F969-BAEA-6B71-66BD-78703BA64D6B}"/>
                </a:ext>
              </a:extLst>
            </p:cNvPr>
            <p:cNvCxnSpPr>
              <a:cxnSpLocks/>
            </p:cNvCxnSpPr>
            <p:nvPr/>
          </p:nvCxnSpPr>
          <p:spPr>
            <a:xfrm>
              <a:off x="6093422" y="1890147"/>
              <a:ext cx="0" cy="273493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3C8B3C0C-C3D6-4CB3-1B39-79AD486AD2BD}"/>
              </a:ext>
            </a:extLst>
          </p:cNvPr>
          <p:cNvCxnSpPr/>
          <p:nvPr/>
        </p:nvCxnSpPr>
        <p:spPr>
          <a:xfrm>
            <a:off x="3392551" y="2648548"/>
            <a:ext cx="2487079"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1" name="Google Shape;169;p24">
            <a:extLst>
              <a:ext uri="{FF2B5EF4-FFF2-40B4-BE49-F238E27FC236}">
                <a16:creationId xmlns:a16="http://schemas.microsoft.com/office/drawing/2014/main" id="{0AAC1601-3E60-780B-CE1F-6CECB9BE6406}"/>
              </a:ext>
            </a:extLst>
          </p:cNvPr>
          <p:cNvSpPr txBox="1"/>
          <p:nvPr/>
        </p:nvSpPr>
        <p:spPr>
          <a:xfrm>
            <a:off x="2666257" y="4465593"/>
            <a:ext cx="4238944"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chemeClr val="tx2"/>
                </a:solidFill>
                <a:uFill>
                  <a:noFill/>
                </a:uFill>
                <a:hlinkClick r:id="rId7">
                  <a:extLst>
                    <a:ext uri="{A12FA001-AC4F-418D-AE19-62706E023703}">
                      <ahyp:hlinkClr xmlns:ahyp="http://schemas.microsoft.com/office/drawing/2018/hyperlinkcolor" val="tx"/>
                    </a:ext>
                  </a:extLst>
                </a:hlinkClick>
              </a:rPr>
              <a:t>ATRIBUCIÓN</a:t>
            </a:r>
            <a:r>
              <a:rPr lang="en-US" sz="1000" i="1" dirty="0">
                <a:solidFill>
                  <a:schemeClr val="tx2"/>
                </a:solidFill>
                <a:uFill>
                  <a:noFill/>
                </a:uFill>
                <a:hlinkClick r:id="rId7">
                  <a:extLst>
                    <a:ext uri="{A12FA001-AC4F-418D-AE19-62706E023703}">
                      <ahyp:hlinkClr xmlns:ahyp="http://schemas.microsoft.com/office/drawing/2018/hyperlinkcolor" val="tx"/>
                    </a:ext>
                  </a:extLst>
                </a:hlinkClick>
              </a:rPr>
              <a:t>: </a:t>
            </a:r>
            <a:r>
              <a:rPr lang="en-US" sz="1000" i="1">
                <a:solidFill>
                  <a:srgbClr val="0D27C0"/>
                </a:solidFill>
                <a:uFill>
                  <a:noFill/>
                </a:uFill>
                <a:hlinkClick r:id="rId7">
                  <a:extLst>
                    <a:ext uri="{A12FA001-AC4F-418D-AE19-62706E023703}">
                      <ahyp:hlinkClr xmlns:ahyp="http://schemas.microsoft.com/office/drawing/2018/hyperlinkcolor" val="tx"/>
                    </a:ext>
                  </a:extLst>
                </a:hlinkClick>
              </a:rPr>
              <a:t>ShakeAlert Infographic Modified Protective Actions</a:t>
            </a:r>
            <a:endParaRPr sz="1000" i="1" dirty="0"/>
          </a:p>
        </p:txBody>
      </p:sp>
      <p:cxnSp>
        <p:nvCxnSpPr>
          <p:cNvPr id="27" name="Straight Connector 26">
            <a:extLst>
              <a:ext uri="{FF2B5EF4-FFF2-40B4-BE49-F238E27FC236}">
                <a16:creationId xmlns:a16="http://schemas.microsoft.com/office/drawing/2014/main" id="{C21A3CF5-8219-7177-8057-CEEFC6925716}"/>
              </a:ext>
            </a:extLst>
          </p:cNvPr>
          <p:cNvCxnSpPr>
            <a:cxnSpLocks/>
          </p:cNvCxnSpPr>
          <p:nvPr/>
        </p:nvCxnSpPr>
        <p:spPr>
          <a:xfrm>
            <a:off x="3400514" y="3585526"/>
            <a:ext cx="2531398" cy="1"/>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pic>
        <p:nvPicPr>
          <p:cNvPr id="29" name="Picture 28" descr="A screenshot of a phone&#10;&#10;Description automatically generated">
            <a:extLst>
              <a:ext uri="{FF2B5EF4-FFF2-40B4-BE49-F238E27FC236}">
                <a16:creationId xmlns:a16="http://schemas.microsoft.com/office/drawing/2014/main" id="{8C1E77B8-94F3-9F6E-2F6B-E1E7657F4F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8636" y="1972076"/>
            <a:ext cx="2338483" cy="24189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2"/>
          <p:cNvSpPr txBox="1">
            <a:spLocks noGrp="1"/>
          </p:cNvSpPr>
          <p:nvPr>
            <p:ph type="title"/>
          </p:nvPr>
        </p:nvSpPr>
        <p:spPr>
          <a:xfrm>
            <a:off x="256032" y="586666"/>
            <a:ext cx="7156134" cy="431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s-ES_tradnl" sz="2400" dirty="0"/>
              <a:t>Hable con los niños sobre la seguridad durante un terremoto</a:t>
            </a:r>
            <a:endParaRPr lang="es-ES_tradnl" dirty="0"/>
          </a:p>
          <a:p>
            <a:pPr marL="0" lvl="0" indent="0" algn="ctr" rtl="0">
              <a:spcBef>
                <a:spcPts val="0"/>
              </a:spcBef>
              <a:spcAft>
                <a:spcPts val="0"/>
              </a:spcAft>
              <a:buNone/>
            </a:pPr>
            <a:endParaRPr lang="es-ES_tradnl" dirty="0"/>
          </a:p>
        </p:txBody>
      </p:sp>
      <p:sp>
        <p:nvSpPr>
          <p:cNvPr id="146" name="Google Shape;146;p22"/>
          <p:cNvSpPr txBox="1"/>
          <p:nvPr/>
        </p:nvSpPr>
        <p:spPr>
          <a:xfrm>
            <a:off x="3056304" y="4359382"/>
            <a:ext cx="5987499" cy="411279"/>
          </a:xfrm>
          <a:prstGeom prst="rect">
            <a:avLst/>
          </a:prstGeom>
          <a:noFill/>
          <a:ln>
            <a:noFill/>
          </a:ln>
        </p:spPr>
        <p:txBody>
          <a:bodyPr spcFirstLastPara="1" wrap="square" lIns="91425" tIns="91425" rIns="91425" bIns="91425" anchor="t" anchorCtr="0">
            <a:noAutofit/>
          </a:bodyPr>
          <a:lstStyle/>
          <a:p>
            <a:pPr algn="ctr"/>
            <a:r>
              <a:rPr lang="en-US" sz="1000" i="1">
                <a:solidFill>
                  <a:schemeClr val="tx2"/>
                </a:solidFill>
                <a:uFill>
                  <a:noFill/>
                </a:uFill>
                <a:hlinkClick r:id="rId3">
                  <a:extLst>
                    <a:ext uri="{A12FA001-AC4F-418D-AE19-62706E023703}">
                      <ahyp:hlinkClr xmlns:ahyp="http://schemas.microsoft.com/office/drawing/2018/hyperlinkcolor" val="tx"/>
                    </a:ext>
                  </a:extLst>
                </a:hlinkClick>
              </a:rPr>
              <a:t>ATRIBUCIÓN</a:t>
            </a:r>
            <a:r>
              <a:rPr lang="en-US" sz="1000" i="1" dirty="0">
                <a:solidFill>
                  <a:schemeClr val="tx2"/>
                </a:solidFill>
                <a:uFill>
                  <a:noFill/>
                </a:uFill>
                <a:hlinkClick r:id="rId3">
                  <a:extLst>
                    <a:ext uri="{A12FA001-AC4F-418D-AE19-62706E023703}">
                      <ahyp:hlinkClr xmlns:ahyp="http://schemas.microsoft.com/office/drawing/2018/hyperlinkcolor" val="tx"/>
                    </a:ext>
                  </a:extLst>
                </a:hlinkClick>
              </a:rPr>
              <a:t>: </a:t>
            </a:r>
            <a:r>
              <a:rPr lang="en-US" sz="1000" i="1">
                <a:solidFill>
                  <a:srgbClr val="0563C1"/>
                </a:solidFill>
                <a:uFill>
                  <a:noFill/>
                </a:uFill>
              </a:rPr>
              <a:t>Rocket en una aventura de seguridad durante un terremoto</a:t>
            </a:r>
            <a:endParaRPr lang="en-US" sz="1000" i="1" dirty="0"/>
          </a:p>
          <a:p>
            <a:pPr marL="0" lvl="0" indent="0" algn="ctr" rtl="0">
              <a:spcBef>
                <a:spcPts val="0"/>
              </a:spcBef>
              <a:spcAft>
                <a:spcPts val="0"/>
              </a:spcAft>
              <a:buNone/>
            </a:pPr>
            <a:r>
              <a:rPr lang="en-US" sz="1000">
                <a:solidFill>
                  <a:srgbClr val="0563C1"/>
                </a:solidFill>
                <a:uFill>
                  <a:noFill/>
                </a:uFill>
              </a:rPr>
              <a:t> </a:t>
            </a:r>
            <a:endParaRPr sz="500" dirty="0"/>
          </a:p>
        </p:txBody>
      </p:sp>
      <p:sp>
        <p:nvSpPr>
          <p:cNvPr id="7" name="Slide Number Placeholder 5">
            <a:extLst>
              <a:ext uri="{FF2B5EF4-FFF2-40B4-BE49-F238E27FC236}">
                <a16:creationId xmlns:a16="http://schemas.microsoft.com/office/drawing/2014/main" id="{CCA7DA70-A49A-C12E-43DB-2D7FD7C47C43}"/>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dirty="0"/>
          </a:p>
        </p:txBody>
      </p:sp>
      <p:sp>
        <p:nvSpPr>
          <p:cNvPr id="5" name="Google Shape;143;p22">
            <a:extLst>
              <a:ext uri="{FF2B5EF4-FFF2-40B4-BE49-F238E27FC236}">
                <a16:creationId xmlns:a16="http://schemas.microsoft.com/office/drawing/2014/main" id="{0F6312FC-A20E-ED57-37DD-A0AB66992DCC}"/>
              </a:ext>
            </a:extLst>
          </p:cNvPr>
          <p:cNvSpPr txBox="1">
            <a:spLocks/>
          </p:cNvSpPr>
          <p:nvPr/>
        </p:nvSpPr>
        <p:spPr>
          <a:xfrm>
            <a:off x="254464" y="1327529"/>
            <a:ext cx="2839484" cy="2733000"/>
          </a:xfrm>
          <a:prstGeom prst="rect">
            <a:avLst/>
          </a:prstGeom>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5000"/>
              </a:lnSpc>
              <a:buFont typeface="Arial" panose="020B0604020202020204" pitchFamily="34" charset="0"/>
              <a:buNone/>
            </a:pPr>
            <a:r>
              <a:rPr lang="es-ES_tradnl" sz="2000" dirty="0">
                <a:solidFill>
                  <a:schemeClr val="tx2"/>
                </a:solidFill>
              </a:rPr>
              <a:t>¡Está bien estar asustado, pero es mejor estar preparado! </a:t>
            </a:r>
          </a:p>
        </p:txBody>
      </p:sp>
      <p:pic>
        <p:nvPicPr>
          <p:cNvPr id="6" name="Picture 5">
            <a:extLst>
              <a:ext uri="{FF2B5EF4-FFF2-40B4-BE49-F238E27FC236}">
                <a16:creationId xmlns:a16="http://schemas.microsoft.com/office/drawing/2014/main" id="{F985549C-BECF-1595-F599-469F200A050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401" y="2694029"/>
            <a:ext cx="2772547" cy="1809246"/>
          </a:xfrm>
          <a:prstGeom prst="rect">
            <a:avLst/>
          </a:prstGeom>
        </p:spPr>
      </p:pic>
      <p:sp>
        <p:nvSpPr>
          <p:cNvPr id="2" name="Rectangle 1">
            <a:extLst>
              <a:ext uri="{FF2B5EF4-FFF2-40B4-BE49-F238E27FC236}">
                <a16:creationId xmlns:a16="http://schemas.microsoft.com/office/drawing/2014/main" id="{2AF59443-04B3-FD5A-B723-820E7A26685B}"/>
              </a:ext>
            </a:extLst>
          </p:cNvPr>
          <p:cNvSpPr/>
          <p:nvPr/>
        </p:nvSpPr>
        <p:spPr>
          <a:xfrm>
            <a:off x="6249641" y="1316919"/>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C62DE1-3E18-B70F-5839-9C61C501F3D9}"/>
              </a:ext>
            </a:extLst>
          </p:cNvPr>
          <p:cNvSpPr/>
          <p:nvPr/>
        </p:nvSpPr>
        <p:spPr>
          <a:xfrm>
            <a:off x="3519654" y="1327581"/>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Google Shape;145;p22">
            <a:hlinkClick r:id="rId5"/>
          </p:cNvPr>
          <p:cNvPicPr preferRelativeResize="0"/>
          <p:nvPr/>
        </p:nvPicPr>
        <p:blipFill>
          <a:blip r:embed="rId6" cstate="print">
            <a:extLst>
              <a:ext uri="{28A0092B-C50C-407E-A947-70E740481C1C}">
                <a14:useLocalDpi xmlns:a14="http://schemas.microsoft.com/office/drawing/2010/main"/>
              </a:ext>
            </a:extLst>
          </a:blip>
          <a:srcRect/>
          <a:stretch/>
        </p:blipFill>
        <p:spPr>
          <a:xfrm>
            <a:off x="3427739" y="1221375"/>
            <a:ext cx="2301255" cy="2987834"/>
          </a:xfrm>
          <a:prstGeom prst="roundRect">
            <a:avLst>
              <a:gd name="adj" fmla="val 0"/>
            </a:avLst>
          </a:prstGeom>
          <a:noFill/>
          <a:ln w="9525" cap="flat" cmpd="sng">
            <a:solidFill>
              <a:schemeClr val="dk2"/>
            </a:solidFill>
            <a:prstDash val="solid"/>
            <a:round/>
            <a:headEnd type="none" w="sm" len="sm"/>
            <a:tailEnd type="none" w="sm" len="sm"/>
          </a:ln>
        </p:spPr>
      </p:pic>
      <p:pic>
        <p:nvPicPr>
          <p:cNvPr id="144" name="Google Shape;144;p22">
            <a:hlinkClick r:id="rId7"/>
          </p:cNvPr>
          <p:cNvPicPr preferRelativeResize="0"/>
          <p:nvPr/>
        </p:nvPicPr>
        <p:blipFill>
          <a:blip r:embed="rId8" cstate="print">
            <a:extLst>
              <a:ext uri="{28A0092B-C50C-407E-A947-70E740481C1C}">
                <a14:useLocalDpi xmlns:a14="http://schemas.microsoft.com/office/drawing/2010/main"/>
              </a:ext>
            </a:extLst>
          </a:blip>
          <a:srcRect/>
          <a:stretch/>
        </p:blipFill>
        <p:spPr>
          <a:xfrm>
            <a:off x="6149811" y="1221376"/>
            <a:ext cx="2301256" cy="2987835"/>
          </a:xfrm>
          <a:prstGeom prst="roundRect">
            <a:avLst>
              <a:gd name="adj" fmla="val 0"/>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7" name="Google Shape;157;p23">
            <a:hlinkClick r:id="rId3"/>
          </p:cNvPr>
          <p:cNvSpPr/>
          <p:nvPr/>
        </p:nvSpPr>
        <p:spPr>
          <a:xfrm>
            <a:off x="6116931" y="4412694"/>
            <a:ext cx="2672547" cy="273845"/>
          </a:xfrm>
          <a:prstGeom prst="rect">
            <a:avLst/>
          </a:prstGeom>
          <a:solidFill>
            <a:srgbClr val="FFFFFF">
              <a:alpha val="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US" sz="1000" i="1" dirty="0">
                <a:uFill>
                  <a:noFill/>
                </a:uFill>
                <a:hlinkClick r:id="rId3">
                  <a:extLst>
                    <a:ext uri="{A12FA001-AC4F-418D-AE19-62706E023703}">
                      <ahyp:hlinkClr xmlns:ahyp="http://schemas.microsoft.com/office/drawing/2018/hyperlinkcolor" val="tx"/>
                    </a:ext>
                  </a:extLst>
                </a:hlinkClick>
              </a:rPr>
              <a:t>ATRIBUCIÓN</a:t>
            </a:r>
            <a:r>
              <a:rPr lang="en-US" sz="1000" i="1">
                <a:solidFill>
                  <a:srgbClr val="0D27C0"/>
                </a:solidFill>
                <a:uFill>
                  <a:noFill/>
                </a:uFill>
                <a:hlinkClick r:id="rId3">
                  <a:extLst>
                    <a:ext uri="{A12FA001-AC4F-418D-AE19-62706E023703}">
                      <ahyp:hlinkClr xmlns:ahyp="http://schemas.microsoft.com/office/drawing/2018/hyperlinkcolor" val="tx"/>
                    </a:ext>
                  </a:extLst>
                </a:hlinkClick>
              </a:rPr>
              <a:t>: </a:t>
            </a:r>
            <a:r>
              <a:rPr lang="en-US" sz="1000" i="1">
                <a:solidFill>
                  <a:srgbClr val="0D27C0"/>
                </a:solidFill>
                <a:uFill>
                  <a:noFill/>
                </a:uFill>
                <a:hlinkClick r:id="rId4">
                  <a:extLst>
                    <a:ext uri="{A12FA001-AC4F-418D-AE19-62706E023703}">
                      <ahyp:hlinkClr xmlns:ahyp="http://schemas.microsoft.com/office/drawing/2018/hyperlinkcolor" val="tx"/>
                    </a:ext>
                  </a:extLst>
                </a:hlinkClick>
              </a:rPr>
              <a:t>Earthquake Country Alliance </a:t>
            </a:r>
            <a:endParaRPr sz="1000" i="1" dirty="0"/>
          </a:p>
        </p:txBody>
      </p:sp>
      <p:sp>
        <p:nvSpPr>
          <p:cNvPr id="154" name="Google Shape;154;p23"/>
          <p:cNvSpPr txBox="1">
            <a:spLocks noGrp="1"/>
          </p:cNvSpPr>
          <p:nvPr>
            <p:ph type="title"/>
          </p:nvPr>
        </p:nvSpPr>
        <p:spPr>
          <a:xfrm>
            <a:off x="256032" y="585216"/>
            <a:ext cx="8224089" cy="431400"/>
          </a:xfrm>
          <a:prstGeom prst="rect">
            <a:avLst/>
          </a:prstGeom>
        </p:spPr>
        <p:txBody>
          <a:bodyPr spcFirstLastPara="1" wrap="square" lIns="91425" tIns="45700" rIns="91425" bIns="45700" anchor="t" anchorCtr="0">
            <a:noAutofit/>
          </a:bodyPr>
          <a:lstStyle/>
          <a:p>
            <a:pPr>
              <a:spcBef>
                <a:spcPts val="0"/>
              </a:spcBef>
              <a:buClr>
                <a:schemeClr val="dk1"/>
              </a:buClr>
              <a:buSzPts val="1100"/>
            </a:pPr>
            <a:r>
              <a:rPr lang="es-ES_tradnl" sz="2400" dirty="0"/>
              <a:t>Hable con niños mayores sobre la seguridad durante un terremoto</a:t>
            </a:r>
          </a:p>
          <a:p>
            <a:pPr marL="0" lvl="0" indent="0" algn="ctr" rtl="0">
              <a:spcBef>
                <a:spcPts val="0"/>
              </a:spcBef>
              <a:spcAft>
                <a:spcPts val="0"/>
              </a:spcAft>
              <a:buClr>
                <a:schemeClr val="dk1"/>
              </a:buClr>
              <a:buSzPts val="1100"/>
              <a:buFont typeface="Arial"/>
              <a:buNone/>
            </a:pPr>
            <a:endParaRPr lang="es-ES_tradnl" dirty="0"/>
          </a:p>
          <a:p>
            <a:pPr marL="0" lvl="0" indent="0" algn="ctr" rtl="0">
              <a:spcBef>
                <a:spcPts val="0"/>
              </a:spcBef>
              <a:spcAft>
                <a:spcPts val="0"/>
              </a:spcAft>
              <a:buNone/>
            </a:pPr>
            <a:endParaRPr lang="es-ES_tradnl" dirty="0"/>
          </a:p>
        </p:txBody>
      </p:sp>
      <p:sp>
        <p:nvSpPr>
          <p:cNvPr id="7" name="Slide Number Placeholder 5">
            <a:extLst>
              <a:ext uri="{FF2B5EF4-FFF2-40B4-BE49-F238E27FC236}">
                <a16:creationId xmlns:a16="http://schemas.microsoft.com/office/drawing/2014/main" id="{FC8C6E67-73FB-55FE-C5E0-5D9358F39200}"/>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dirty="0"/>
          </a:p>
        </p:txBody>
      </p:sp>
      <p:pic>
        <p:nvPicPr>
          <p:cNvPr id="5" name="Picture 4">
            <a:extLst>
              <a:ext uri="{FF2B5EF4-FFF2-40B4-BE49-F238E27FC236}">
                <a16:creationId xmlns:a16="http://schemas.microsoft.com/office/drawing/2014/main" id="{C26F0E7E-12AD-1FAA-F647-ED763E04C27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845" y="2746675"/>
            <a:ext cx="2721337" cy="1656027"/>
          </a:xfrm>
          <a:prstGeom prst="rect">
            <a:avLst/>
          </a:prstGeom>
        </p:spPr>
      </p:pic>
      <p:sp>
        <p:nvSpPr>
          <p:cNvPr id="6" name="TextBox 5">
            <a:extLst>
              <a:ext uri="{FF2B5EF4-FFF2-40B4-BE49-F238E27FC236}">
                <a16:creationId xmlns:a16="http://schemas.microsoft.com/office/drawing/2014/main" id="{593B928F-6FC7-9569-4F71-540CFA4F27BE}"/>
              </a:ext>
            </a:extLst>
          </p:cNvPr>
          <p:cNvSpPr txBox="1"/>
          <p:nvPr/>
        </p:nvSpPr>
        <p:spPr>
          <a:xfrm>
            <a:off x="289315" y="1447724"/>
            <a:ext cx="3306676" cy="1124026"/>
          </a:xfrm>
          <a:prstGeom prst="rect">
            <a:avLst/>
          </a:prstGeom>
          <a:noFill/>
        </p:spPr>
        <p:txBody>
          <a:bodyPr wrap="square">
            <a:spAutoFit/>
          </a:bodyPr>
          <a:lstStyle/>
          <a:p>
            <a:pPr defTabSz="685800">
              <a:lnSpc>
                <a:spcPct val="115000"/>
              </a:lnSpc>
              <a:spcBef>
                <a:spcPts val="750"/>
              </a:spcBef>
              <a:buClr>
                <a:schemeClr val="accent1"/>
              </a:buClr>
            </a:pPr>
            <a:r>
              <a:rPr lang="es-ES_tradnl" sz="2000" dirty="0">
                <a:solidFill>
                  <a:schemeClr val="tx2"/>
                </a:solidFill>
                <a:sym typeface="Arial"/>
              </a:rPr>
              <a:t>Considere trabajar con sus estudiantes más grandes para crear un plan.</a:t>
            </a:r>
            <a:endParaRPr lang="es-ES_tradnl" sz="2000" dirty="0">
              <a:solidFill>
                <a:schemeClr val="tx2"/>
              </a:solidFill>
            </a:endParaRPr>
          </a:p>
        </p:txBody>
      </p:sp>
      <p:grpSp>
        <p:nvGrpSpPr>
          <p:cNvPr id="2" name="Group 1">
            <a:extLst>
              <a:ext uri="{FF2B5EF4-FFF2-40B4-BE49-F238E27FC236}">
                <a16:creationId xmlns:a16="http://schemas.microsoft.com/office/drawing/2014/main" id="{EB3AECA7-6289-F52F-DC7C-288AA65BAF8B}"/>
              </a:ext>
            </a:extLst>
          </p:cNvPr>
          <p:cNvGrpSpPr/>
          <p:nvPr/>
        </p:nvGrpSpPr>
        <p:grpSpPr>
          <a:xfrm>
            <a:off x="3719674" y="1341822"/>
            <a:ext cx="4824676" cy="3273989"/>
            <a:chOff x="3513057" y="1139045"/>
            <a:chExt cx="5121687" cy="3475538"/>
          </a:xfrm>
        </p:grpSpPr>
        <p:sp>
          <p:nvSpPr>
            <p:cNvPr id="3" name="Rectangle 2">
              <a:extLst>
                <a:ext uri="{FF2B5EF4-FFF2-40B4-BE49-F238E27FC236}">
                  <a16:creationId xmlns:a16="http://schemas.microsoft.com/office/drawing/2014/main" id="{C9B23A12-A2E7-0E8A-D0F1-DED9A29D2D2B}"/>
                </a:ext>
              </a:extLst>
            </p:cNvPr>
            <p:cNvSpPr/>
            <p:nvPr/>
          </p:nvSpPr>
          <p:spPr>
            <a:xfrm>
              <a:off x="6318112" y="1234257"/>
              <a:ext cx="2316632" cy="30839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Google Shape;158;p23">
              <a:hlinkClick r:id="rId3"/>
              <a:extLst>
                <a:ext uri="{FF2B5EF4-FFF2-40B4-BE49-F238E27FC236}">
                  <a16:creationId xmlns:a16="http://schemas.microsoft.com/office/drawing/2014/main" id="{834A7B4F-B454-B6EF-23A7-BE094F932578}"/>
                </a:ext>
              </a:extLst>
            </p:cNvPr>
            <p:cNvSpPr/>
            <p:nvPr/>
          </p:nvSpPr>
          <p:spPr>
            <a:xfrm>
              <a:off x="3513057" y="4371589"/>
              <a:ext cx="2380558" cy="242994"/>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uFill>
                    <a:noFill/>
                  </a:uFill>
                  <a:hlinkClick r:id="rId3">
                    <a:extLst>
                      <a:ext uri="{A12FA001-AC4F-418D-AE19-62706E023703}">
                        <ahyp:hlinkClr xmlns:ahyp="http://schemas.microsoft.com/office/drawing/2018/hyperlinkcolor" val="tx"/>
                      </a:ext>
                    </a:extLst>
                  </a:hlinkClick>
                </a:rPr>
                <a:t>ATRIBUCIÓN</a:t>
              </a:r>
              <a:r>
                <a:rPr lang="en-US" sz="1000" i="1">
                  <a:solidFill>
                    <a:srgbClr val="0D27C0"/>
                  </a:solidFill>
                  <a:uFill>
                    <a:noFill/>
                  </a:uFill>
                  <a:hlinkClick r:id="rId3">
                    <a:extLst>
                      <a:ext uri="{A12FA001-AC4F-418D-AE19-62706E023703}">
                        <ahyp:hlinkClr xmlns:ahyp="http://schemas.microsoft.com/office/drawing/2018/hyperlinkcolor" val="tx"/>
                      </a:ext>
                    </a:extLst>
                  </a:hlinkClick>
                </a:rPr>
                <a:t>: </a:t>
              </a:r>
              <a:r>
                <a:rPr lang="en-US" sz="1000" i="1">
                  <a:solidFill>
                    <a:srgbClr val="0D27C0"/>
                  </a:solidFill>
                  <a:uFill>
                    <a:noFill/>
                  </a:uFill>
                </a:rPr>
                <a:t> </a:t>
              </a:r>
              <a:r>
                <a:rPr lang="en-US" sz="1000" i="1">
                  <a:solidFill>
                    <a:srgbClr val="0D27C0"/>
                  </a:solidFill>
                  <a:uFill>
                    <a:noFill/>
                  </a:uFill>
                  <a:hlinkClick r:id="rId6">
                    <a:extLst>
                      <a:ext uri="{A12FA001-AC4F-418D-AE19-62706E023703}">
                        <ahyp:hlinkClr xmlns:ahyp="http://schemas.microsoft.com/office/drawing/2018/hyperlinkcolor" val="tx"/>
                      </a:ext>
                    </a:extLst>
                  </a:hlinkClick>
                </a:rPr>
                <a:t>Dark Horse Comics</a:t>
              </a:r>
              <a:endParaRPr sz="1000" i="1" dirty="0"/>
            </a:p>
          </p:txBody>
        </p:sp>
        <p:grpSp>
          <p:nvGrpSpPr>
            <p:cNvPr id="11" name="Group 10">
              <a:extLst>
                <a:ext uri="{FF2B5EF4-FFF2-40B4-BE49-F238E27FC236}">
                  <a16:creationId xmlns:a16="http://schemas.microsoft.com/office/drawing/2014/main" id="{2FBBF165-5565-6767-F3BB-ACBC1B1FB2BB}"/>
                </a:ext>
              </a:extLst>
            </p:cNvPr>
            <p:cNvGrpSpPr/>
            <p:nvPr/>
          </p:nvGrpSpPr>
          <p:grpSpPr>
            <a:xfrm>
              <a:off x="3576984" y="1139045"/>
              <a:ext cx="2116312" cy="3142806"/>
              <a:chOff x="530520" y="1268904"/>
              <a:chExt cx="1988215" cy="2952577"/>
            </a:xfrm>
          </p:grpSpPr>
          <p:sp>
            <p:nvSpPr>
              <p:cNvPr id="16" name="Rectangle 15">
                <a:extLst>
                  <a:ext uri="{FF2B5EF4-FFF2-40B4-BE49-F238E27FC236}">
                    <a16:creationId xmlns:a16="http://schemas.microsoft.com/office/drawing/2014/main" id="{FCAB44ED-1D7A-F25F-F717-B570DA6BB767}"/>
                  </a:ext>
                </a:extLst>
              </p:cNvPr>
              <p:cNvSpPr/>
              <p:nvPr/>
            </p:nvSpPr>
            <p:spPr>
              <a:xfrm>
                <a:off x="530520" y="1324239"/>
                <a:ext cx="1988215" cy="289724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7" name="Picture 2">
                <a:extLst>
                  <a:ext uri="{FF2B5EF4-FFF2-40B4-BE49-F238E27FC236}">
                    <a16:creationId xmlns:a16="http://schemas.microsoft.com/office/drawing/2014/main" id="{ABBB02D0-1ABE-7851-00C0-FFDFD063FB72}"/>
                  </a:ext>
                </a:extLst>
              </p:cNvPr>
              <p:cNvPicPr>
                <a:picLocks noChangeAspect="1" noChangeArrowheads="1"/>
              </p:cNvPicPr>
              <p:nvPr/>
            </p:nvPicPr>
            <p:blipFill>
              <a:blip r:embed="rId7"/>
              <a:srcRect/>
              <a:stretch/>
            </p:blipFill>
            <p:spPr bwMode="auto">
              <a:xfrm>
                <a:off x="530520" y="1268904"/>
                <a:ext cx="1889296" cy="290479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4D90EBAB-89B2-F4E9-90A9-78B4E2EC3A91}"/>
                </a:ext>
              </a:extLst>
            </p:cNvPr>
            <p:cNvPicPr>
              <a:picLocks noChangeAspect="1"/>
            </p:cNvPicPr>
            <p:nvPr/>
          </p:nvPicPr>
          <p:blipFill>
            <a:blip r:embed="rId8"/>
            <a:srcRect/>
            <a:stretch/>
          </p:blipFill>
          <p:spPr>
            <a:xfrm>
              <a:off x="6162928" y="1179005"/>
              <a:ext cx="2380558" cy="3080722"/>
            </a:xfrm>
            <a:prstGeom prst="rect">
              <a:avLst/>
            </a:prstGeom>
            <a:solidFill>
              <a:schemeClr val="bg1"/>
            </a:solidFill>
            <a:ln>
              <a:solidFill>
                <a:schemeClr val="tx2"/>
              </a:solid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4"/>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_tradnl" dirty="0"/>
              <a:t>Conéctese con su comunidad</a:t>
            </a:r>
          </a:p>
        </p:txBody>
      </p:sp>
      <p:sp>
        <p:nvSpPr>
          <p:cNvPr id="169" name="Google Shape;169;p24"/>
          <p:cNvSpPr txBox="1"/>
          <p:nvPr/>
        </p:nvSpPr>
        <p:spPr>
          <a:xfrm>
            <a:off x="3410201" y="4232282"/>
            <a:ext cx="5045071"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3">
                  <a:extLst>
                    <a:ext uri="{A12FA001-AC4F-418D-AE19-62706E023703}">
                      <ahyp:hlinkClr xmlns:ahyp="http://schemas.microsoft.com/office/drawing/2018/hyperlinkcolor" val="tx"/>
                    </a:ext>
                  </a:extLst>
                </a:hlinkClick>
              </a:rPr>
              <a:t>ATRIBUCIÓN</a:t>
            </a:r>
            <a:r>
              <a:rPr lang="en-US" sz="1000" i="1">
                <a:solidFill>
                  <a:srgbClr val="0563C1"/>
                </a:solidFill>
                <a:uFill>
                  <a:noFill/>
                </a:uFill>
                <a:hlinkClick r:id="rId3">
                  <a:extLst>
                    <a:ext uri="{A12FA001-AC4F-418D-AE19-62706E023703}">
                      <ahyp:hlinkClr xmlns:ahyp="http://schemas.microsoft.com/office/drawing/2018/hyperlinkcolor" val="tx"/>
                    </a:ext>
                  </a:extLst>
                </a:hlinkClick>
              </a:rPr>
              <a:t>: ShakeAlert Infographic Modified Protective Actions</a:t>
            </a:r>
            <a:endParaRPr sz="1000" i="1" dirty="0"/>
          </a:p>
        </p:txBody>
      </p:sp>
      <p:sp>
        <p:nvSpPr>
          <p:cNvPr id="8" name="Slide Number Placeholder 5">
            <a:extLst>
              <a:ext uri="{FF2B5EF4-FFF2-40B4-BE49-F238E27FC236}">
                <a16:creationId xmlns:a16="http://schemas.microsoft.com/office/drawing/2014/main" id="{7D0DC579-F309-0F84-72F7-C815F759A3C6}"/>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dirty="0"/>
          </a:p>
        </p:txBody>
      </p:sp>
      <p:pic>
        <p:nvPicPr>
          <p:cNvPr id="9" name="Picture 6" descr="ShakeOut Participant Badge">
            <a:extLst>
              <a:ext uri="{FF2B5EF4-FFF2-40B4-BE49-F238E27FC236}">
                <a16:creationId xmlns:a16="http://schemas.microsoft.com/office/drawing/2014/main" id="{81D4E10E-4DCF-6EF0-3350-B7960247E5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3432" y="1394674"/>
            <a:ext cx="2777433" cy="27774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AE0642A-BB9A-0ADA-523E-9AAE21DBC75D}"/>
              </a:ext>
            </a:extLst>
          </p:cNvPr>
          <p:cNvPicPr>
            <a:picLocks noChangeAspect="1"/>
          </p:cNvPicPr>
          <p:nvPr/>
        </p:nvPicPr>
        <p:blipFill>
          <a:blip r:embed="rId5"/>
          <a:stretch>
            <a:fillRect/>
          </a:stretch>
        </p:blipFill>
        <p:spPr>
          <a:xfrm>
            <a:off x="3410201" y="1323982"/>
            <a:ext cx="5562600" cy="2908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93493" y="753901"/>
            <a:ext cx="6127229" cy="3913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s-ES_tradnl" sz="2800" dirty="0"/>
              <a:t>Para más información</a:t>
            </a:r>
          </a:p>
        </p:txBody>
      </p:sp>
      <p:sp>
        <p:nvSpPr>
          <p:cNvPr id="176" name="Google Shape;176;p25"/>
          <p:cNvSpPr txBox="1"/>
          <p:nvPr/>
        </p:nvSpPr>
        <p:spPr>
          <a:xfrm>
            <a:off x="455832" y="1173223"/>
            <a:ext cx="5775382" cy="3323946"/>
          </a:xfrm>
          <a:prstGeom prst="rect">
            <a:avLst/>
          </a:prstGeom>
          <a:noFill/>
          <a:ln>
            <a:noFill/>
          </a:ln>
        </p:spPr>
        <p:txBody>
          <a:bodyPr spcFirstLastPara="1" wrap="square" lIns="91425" tIns="45700" rIns="91425" bIns="45700" anchor="t" anchorCtr="0">
            <a:spAutoFit/>
          </a:bodyPr>
          <a:lstStyle/>
          <a:p>
            <a:pPr marL="0" lvl="0" indent="0" rtl="0">
              <a:spcBef>
                <a:spcPts val="300"/>
              </a:spcBef>
              <a:spcAft>
                <a:spcPts val="300"/>
              </a:spcAft>
              <a:buClr>
                <a:schemeClr val="dk1"/>
              </a:buClr>
              <a:buSzPts val="1100"/>
              <a:buFont typeface="Arial"/>
              <a:buNone/>
            </a:pPr>
            <a:r>
              <a:rPr lang="en-US" sz="1800">
                <a:solidFill>
                  <a:schemeClr val="dk1"/>
                </a:solidFill>
              </a:rPr>
              <a:t>USGS </a:t>
            </a:r>
            <a:r>
              <a:rPr lang="en-US" sz="1800" dirty="0">
                <a:solidFill>
                  <a:schemeClr val="dk1"/>
                </a:solidFill>
              </a:rPr>
              <a:t>ShakeAlert  </a:t>
            </a:r>
            <a:r>
              <a:rPr lang="en-US" sz="1800" u="sng">
                <a:solidFill>
                  <a:schemeClr val="hlink"/>
                </a:solidFill>
                <a:hlinkClick r:id="rId3">
                  <a:extLst>
                    <a:ext uri="{A12FA001-AC4F-418D-AE19-62706E023703}">
                      <ahyp:hlinkClr xmlns:ahyp="http://schemas.microsoft.com/office/drawing/2018/hyperlinkcolor" val="tx"/>
                    </a:ext>
                  </a:extLst>
                </a:hlinkClick>
              </a:rPr>
              <a:t>www.ShakeAlert.org</a:t>
            </a:r>
            <a:r>
              <a:rPr lang="en-US" u="sng">
                <a:solidFill>
                  <a:schemeClr val="hlink"/>
                </a:solidFill>
                <a:cs typeface="Arial"/>
              </a:rPr>
              <a:t> </a:t>
            </a:r>
            <a:r>
              <a:rPr lang="en-US" sz="1800">
                <a:solidFill>
                  <a:schemeClr val="dk1"/>
                </a:solidFill>
              </a:rPr>
              <a:t>(inglés) </a:t>
            </a:r>
            <a:endParaRPr lang="en-US" sz="1800" dirty="0">
              <a:solidFill>
                <a:schemeClr val="dk1"/>
              </a:solidFill>
            </a:endParaRPr>
          </a:p>
          <a:p>
            <a:pPr marL="0" lvl="0" indent="0" rtl="0">
              <a:spcBef>
                <a:spcPts val="300"/>
              </a:spcBef>
              <a:spcAft>
                <a:spcPts val="300"/>
              </a:spcAft>
              <a:buClr>
                <a:schemeClr val="dk1"/>
              </a:buClr>
              <a:buSzPts val="1100"/>
              <a:buFont typeface="Arial"/>
              <a:buNone/>
            </a:pPr>
            <a:r>
              <a:rPr lang="en-US" sz="1800">
                <a:solidFill>
                  <a:schemeClr val="dk1"/>
                </a:solidFill>
              </a:rPr>
              <a:t>Ready.gov  </a:t>
            </a:r>
            <a:r>
              <a:rPr lang="en-US" sz="1800" u="sng">
                <a:solidFill>
                  <a:schemeClr val="hlink"/>
                </a:solidFill>
                <a:hlinkClick r:id="rId4"/>
              </a:rPr>
              <a:t>https://www.ready.gov/es</a:t>
            </a:r>
            <a:endParaRPr lang="en-US" sz="1800" dirty="0">
              <a:solidFill>
                <a:schemeClr val="dk1"/>
              </a:solidFill>
            </a:endParaRPr>
          </a:p>
          <a:p>
            <a:pPr marL="0" lvl="0" indent="0" rtl="0">
              <a:spcBef>
                <a:spcPts val="300"/>
              </a:spcBef>
              <a:spcAft>
                <a:spcPts val="300"/>
              </a:spcAft>
              <a:buClr>
                <a:schemeClr val="dk1"/>
              </a:buClr>
              <a:buSzPts val="1100"/>
              <a:buFont typeface="Arial"/>
              <a:buNone/>
            </a:pPr>
            <a:r>
              <a:rPr lang="en-US" sz="1800">
                <a:solidFill>
                  <a:schemeClr val="dk1"/>
                </a:solidFill>
              </a:rPr>
              <a:t>Earthquake Country Alliance  </a:t>
            </a:r>
            <a:r>
              <a:rPr lang="en-US" sz="1800" u="sng">
                <a:solidFill>
                  <a:schemeClr val="hlink"/>
                </a:solidFill>
                <a:hlinkClick r:id="rId5">
                  <a:extLst>
                    <a:ext uri="{A12FA001-AC4F-418D-AE19-62706E023703}">
                      <ahyp:hlinkClr xmlns:ahyp="http://schemas.microsoft.com/office/drawing/2018/hyperlinkcolor" val="tx"/>
                    </a:ext>
                  </a:extLst>
                </a:hlinkClick>
              </a:rPr>
              <a:t>https://www.terremotos.org/</a:t>
            </a:r>
            <a:r>
              <a:rPr lang="en-US" sz="1800">
                <a:solidFill>
                  <a:schemeClr val="dk1"/>
                </a:solidFill>
              </a:rPr>
              <a:t> </a:t>
            </a:r>
            <a:endParaRPr sz="1800" dirty="0">
              <a:solidFill>
                <a:schemeClr val="dk1"/>
              </a:solidFill>
            </a:endParaRPr>
          </a:p>
          <a:p>
            <a:pPr marL="0" lvl="0" indent="0" rtl="0">
              <a:spcBef>
                <a:spcPts val="300"/>
              </a:spcBef>
              <a:spcAft>
                <a:spcPts val="300"/>
              </a:spcAft>
              <a:buClr>
                <a:schemeClr val="dk1"/>
              </a:buClr>
              <a:buSzPts val="1100"/>
              <a:buFont typeface="Arial"/>
              <a:buNone/>
            </a:pPr>
            <a:r>
              <a:rPr lang="en-US" sz="1800">
                <a:solidFill>
                  <a:schemeClr val="dk1"/>
                </a:solidFill>
              </a:rPr>
              <a:t>California Governor's Office of Emergency Services  </a:t>
            </a:r>
            <a:r>
              <a:rPr lang="en-US" sz="1800" u="sng">
                <a:solidFill>
                  <a:schemeClr val="hlink"/>
                </a:solidFill>
                <a:hlinkClick r:id="rId6">
                  <a:extLst>
                    <a:ext uri="{A12FA001-AC4F-418D-AE19-62706E023703}">
                      <ahyp:hlinkClr xmlns:ahyp="http://schemas.microsoft.com/office/drawing/2018/hyperlinkcolor" val="tx"/>
                    </a:ext>
                  </a:extLst>
                </a:hlinkClick>
              </a:rPr>
              <a:t>https://www.caloes.ca.gov/</a:t>
            </a:r>
            <a:endParaRPr sz="1800" dirty="0">
              <a:solidFill>
                <a:schemeClr val="hlink"/>
              </a:solidFill>
            </a:endParaRPr>
          </a:p>
          <a:p>
            <a:pPr>
              <a:spcBef>
                <a:spcPts val="300"/>
              </a:spcBef>
              <a:spcAft>
                <a:spcPts val="300"/>
              </a:spcAft>
            </a:pPr>
            <a:r>
              <a:rPr lang="en-US">
                <a:solidFill>
                  <a:srgbClr val="000000"/>
                </a:solidFill>
                <a:cs typeface="Arial"/>
              </a:rPr>
              <a:t>Oregon Department of Emergency Management  </a:t>
            </a:r>
            <a:r>
              <a:rPr lang="en-US">
                <a:solidFill>
                  <a:srgbClr val="0563C1"/>
                </a:solidFill>
                <a:cs typeface="Arial"/>
                <a:hlinkClick r:id="rId7"/>
              </a:rPr>
              <a:t>https://www.oregon.gov/oem/Pages/default.aspx</a:t>
            </a:r>
            <a:r>
              <a:rPr lang="en-US">
                <a:solidFill>
                  <a:srgbClr val="000000"/>
                </a:solidFill>
                <a:cs typeface="Arial"/>
              </a:rPr>
              <a:t> </a:t>
            </a:r>
            <a:endParaRPr lang="en-US" dirty="0"/>
          </a:p>
          <a:p>
            <a:pPr>
              <a:spcBef>
                <a:spcPts val="300"/>
              </a:spcBef>
              <a:spcAft>
                <a:spcPts val="300"/>
              </a:spcAft>
            </a:pPr>
            <a:r>
              <a:rPr lang="en-US">
                <a:solidFill>
                  <a:srgbClr val="000000"/>
                </a:solidFill>
                <a:cs typeface="Arial"/>
              </a:rPr>
              <a:t>Washington Emergency Management Division  </a:t>
            </a:r>
            <a:r>
              <a:rPr lang="en-US">
                <a:solidFill>
                  <a:srgbClr val="0563C1"/>
                </a:solidFill>
                <a:cs typeface="Arial"/>
                <a:hlinkClick r:id="rId8"/>
              </a:rPr>
              <a:t>https://mil.wa.gov/emergency-management-division</a:t>
            </a:r>
            <a:r>
              <a:rPr lang="en-US">
                <a:solidFill>
                  <a:srgbClr val="000000"/>
                </a:solidFill>
                <a:cs typeface="Arial"/>
              </a:rPr>
              <a:t> </a:t>
            </a:r>
            <a:endParaRPr lang="en-US" dirty="0"/>
          </a:p>
        </p:txBody>
      </p:sp>
      <p:sp>
        <p:nvSpPr>
          <p:cNvPr id="2" name="Slide Number Placeholder 5">
            <a:extLst>
              <a:ext uri="{FF2B5EF4-FFF2-40B4-BE49-F238E27FC236}">
                <a16:creationId xmlns:a16="http://schemas.microsoft.com/office/drawing/2014/main" id="{829CFAAA-CCD1-719D-8C56-A727AF71E6C3}"/>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dirty="0"/>
          </a:p>
        </p:txBody>
      </p:sp>
      <p:sp>
        <p:nvSpPr>
          <p:cNvPr id="4" name="Google Shape;175;p25">
            <a:extLst>
              <a:ext uri="{FF2B5EF4-FFF2-40B4-BE49-F238E27FC236}">
                <a16:creationId xmlns:a16="http://schemas.microsoft.com/office/drawing/2014/main" id="{9E3A6F78-0EE9-F65A-771F-31ABEE7CB409}"/>
              </a:ext>
            </a:extLst>
          </p:cNvPr>
          <p:cNvSpPr txBox="1"/>
          <p:nvPr/>
        </p:nvSpPr>
        <p:spPr>
          <a:xfrm>
            <a:off x="5833189" y="1258302"/>
            <a:ext cx="2505143"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b="0" i="0" u="none" strike="noStrike" cap="none">
                <a:latin typeface="Arial"/>
                <a:ea typeface="Arial"/>
                <a:cs typeface="Arial"/>
                <a:sym typeface="Arial"/>
              </a:rPr>
              <a:t>@USGS_</a:t>
            </a:r>
            <a:r>
              <a:rPr lang="en-US" b="0" i="0" u="none" strike="noStrike" cap="none" dirty="0">
                <a:latin typeface="Arial"/>
                <a:ea typeface="Arial"/>
                <a:cs typeface="Arial"/>
                <a:sym typeface="Arial"/>
              </a:rPr>
              <a:t>ShakeAlert</a:t>
            </a:r>
            <a:endParaRPr b="0" i="0" u="none" strike="noStrike" cap="none" dirty="0">
              <a:latin typeface="Arial"/>
              <a:ea typeface="Arial"/>
              <a:cs typeface="Arial"/>
              <a:sym typeface="Arial"/>
            </a:endParaRPr>
          </a:p>
        </p:txBody>
      </p:sp>
      <p:pic>
        <p:nvPicPr>
          <p:cNvPr id="5" name="Google Shape;178;p25">
            <a:extLst>
              <a:ext uri="{FF2B5EF4-FFF2-40B4-BE49-F238E27FC236}">
                <a16:creationId xmlns:a16="http://schemas.microsoft.com/office/drawing/2014/main" id="{0712ACF6-2613-17E0-0647-1DB034F47DA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25508" y="1271002"/>
            <a:ext cx="307681" cy="307681"/>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a:extLst>
              <a:ext uri="{FF2B5EF4-FFF2-40B4-BE49-F238E27FC236}">
                <a16:creationId xmlns:a16="http://schemas.microsoft.com/office/drawing/2014/main" id="{B638C181-F65F-C2E3-926C-1C2FB15D29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0810" y="1859876"/>
            <a:ext cx="5092730" cy="2864661"/>
          </a:xfrm>
          <a:prstGeom prst="rect">
            <a:avLst/>
          </a:prstGeom>
        </p:spPr>
      </p:pic>
      <p:sp>
        <p:nvSpPr>
          <p:cNvPr id="50" name="Google Shape;50;p11"/>
          <p:cNvSpPr txBox="1">
            <a:spLocks noGrp="1"/>
          </p:cNvSpPr>
          <p:nvPr>
            <p:ph type="title"/>
          </p:nvPr>
        </p:nvSpPr>
        <p:spPr>
          <a:xfrm>
            <a:off x="310896" y="633476"/>
            <a:ext cx="8537122" cy="585724"/>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800" b="1" dirty="0"/>
              <a:t>El Sistema </a:t>
            </a:r>
            <a:r>
              <a:rPr lang="en-US" sz="2800" b="1" dirty="0" err="1"/>
              <a:t>ShakeAlert</a:t>
            </a:r>
            <a:r>
              <a:rPr lang="en-US" sz="2800" b="1" dirty="0"/>
              <a:t> Earthquake Early Warning</a:t>
            </a:r>
            <a:endParaRPr sz="2800" b="1" dirty="0"/>
          </a:p>
        </p:txBody>
      </p:sp>
      <p:sp>
        <p:nvSpPr>
          <p:cNvPr id="51" name="Google Shape;51;p11"/>
          <p:cNvSpPr txBox="1">
            <a:spLocks noGrp="1"/>
          </p:cNvSpPr>
          <p:nvPr>
            <p:ph idx="1"/>
          </p:nvPr>
        </p:nvSpPr>
        <p:spPr>
          <a:xfrm>
            <a:off x="323405" y="1131518"/>
            <a:ext cx="8306245" cy="72835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ES_tradnl" sz="2300" dirty="0">
                <a:solidFill>
                  <a:schemeClr val="tx2"/>
                </a:solidFill>
              </a:rPr>
              <a:t>puede ayudar a proteger a la comunidad escolar transmitiendo una alerta segundos antes de que llegue un terremoto.</a:t>
            </a:r>
          </a:p>
        </p:txBody>
      </p:sp>
      <p:sp>
        <p:nvSpPr>
          <p:cNvPr id="6" name="Slide Number Placeholder 5">
            <a:extLst>
              <a:ext uri="{FF2B5EF4-FFF2-40B4-BE49-F238E27FC236}">
                <a16:creationId xmlns:a16="http://schemas.microsoft.com/office/drawing/2014/main" id="{94F1DC7F-0064-6860-48E3-5579DC7D8CC9}"/>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dirty="0"/>
          </a:p>
        </p:txBody>
      </p:sp>
    </p:spTree>
    <p:extLst>
      <p:ext uri="{BB962C8B-B14F-4D97-AF65-F5344CB8AC3E}">
        <p14:creationId xmlns:p14="http://schemas.microsoft.com/office/powerpoint/2010/main" val="364102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0" name="Rounded Rectangle 9">
            <a:extLst>
              <a:ext uri="{FF2B5EF4-FFF2-40B4-BE49-F238E27FC236}">
                <a16:creationId xmlns:a16="http://schemas.microsoft.com/office/drawing/2014/main" id="{8FFEBBCA-818E-C1DA-FCEE-189370C1B22B}"/>
              </a:ext>
            </a:extLst>
          </p:cNvPr>
          <p:cNvSpPr/>
          <p:nvPr/>
        </p:nvSpPr>
        <p:spPr>
          <a:xfrm>
            <a:off x="315433" y="651761"/>
            <a:ext cx="3162747" cy="3784600"/>
          </a:xfrm>
          <a:prstGeom prst="roundRect">
            <a:avLst>
              <a:gd name="adj" fmla="val 4812"/>
            </a:avLst>
          </a:prstGeom>
          <a:solidFill>
            <a:schemeClr val="accent1">
              <a:alpha val="92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Google Shape;54;p11"/>
          <p:cNvSpPr txBox="1">
            <a:spLocks noGrp="1"/>
          </p:cNvSpPr>
          <p:nvPr>
            <p:ph type="title"/>
          </p:nvPr>
        </p:nvSpPr>
        <p:spPr>
          <a:xfrm>
            <a:off x="484745" y="884987"/>
            <a:ext cx="2824122" cy="14291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s-ES_tradnl" sz="2800" dirty="0"/>
              <a:t>¡Vivimos en una zona de terremotos!</a:t>
            </a:r>
            <a:endParaRPr lang="es-ES_tradnl" sz="2800" dirty="0">
              <a:cs typeface="Arial"/>
            </a:endParaRPr>
          </a:p>
        </p:txBody>
      </p:sp>
      <p:sp>
        <p:nvSpPr>
          <p:cNvPr id="55" name="Google Shape;55;p11"/>
          <p:cNvSpPr txBox="1">
            <a:spLocks noGrp="1"/>
          </p:cNvSpPr>
          <p:nvPr>
            <p:ph idx="1"/>
          </p:nvPr>
        </p:nvSpPr>
        <p:spPr>
          <a:xfrm>
            <a:off x="420428" y="2143892"/>
            <a:ext cx="2638513" cy="1995729"/>
          </a:xfrm>
          <a:prstGeom prst="rect">
            <a:avLst/>
          </a:prstGeom>
          <a:noFill/>
          <a:ln>
            <a:noFill/>
          </a:ln>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rgbClr val="006F41"/>
              </a:buClr>
              <a:buSzPts val="2400"/>
              <a:buNone/>
            </a:pPr>
            <a:r>
              <a:rPr lang="es-ES_tradnl" sz="2000" dirty="0">
                <a:solidFill>
                  <a:schemeClr val="tx2"/>
                </a:solidFill>
              </a:rPr>
              <a:t>Este mapa muestra zonas con una </a:t>
            </a:r>
            <a:r>
              <a:rPr lang="es-ES_tradnl" sz="2000" b="1" dirty="0">
                <a:solidFill>
                  <a:schemeClr val="tx2"/>
                </a:solidFill>
              </a:rPr>
              <a:t>posibilidad mayor del 75% de un terremoto dañino</a:t>
            </a:r>
            <a:r>
              <a:rPr lang="es-ES_tradnl" sz="2000" dirty="0">
                <a:solidFill>
                  <a:schemeClr val="tx2"/>
                </a:solidFill>
              </a:rPr>
              <a:t> en los próximos 100 años en CA.</a:t>
            </a:r>
          </a:p>
        </p:txBody>
      </p:sp>
      <p:sp>
        <p:nvSpPr>
          <p:cNvPr id="7" name="Slide Number Placeholder 5">
            <a:extLst>
              <a:ext uri="{FF2B5EF4-FFF2-40B4-BE49-F238E27FC236}">
                <a16:creationId xmlns:a16="http://schemas.microsoft.com/office/drawing/2014/main" id="{CA7C564F-B236-03A6-492C-CD5338B8C3DA}"/>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dirty="0"/>
          </a:p>
        </p:txBody>
      </p:sp>
      <p:sp>
        <p:nvSpPr>
          <p:cNvPr id="9" name="Google Shape;57;p11">
            <a:hlinkClick r:id="rId3"/>
            <a:extLst>
              <a:ext uri="{FF2B5EF4-FFF2-40B4-BE49-F238E27FC236}">
                <a16:creationId xmlns:a16="http://schemas.microsoft.com/office/drawing/2014/main" id="{3AB2E09F-7F6D-B45C-88B1-6C1B4992C0DF}"/>
              </a:ext>
            </a:extLst>
          </p:cNvPr>
          <p:cNvSpPr txBox="1"/>
          <p:nvPr/>
        </p:nvSpPr>
        <p:spPr>
          <a:xfrm>
            <a:off x="3087496" y="4299354"/>
            <a:ext cx="5569047" cy="37665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S_tradnl" sz="1000" i="1" noProof="0"/>
              <a:t>ATRIBUCIÓN: </a:t>
            </a:r>
            <a:r>
              <a:rPr lang="es-ES_tradnl" sz="1000" i="1" noProof="0">
                <a:solidFill>
                  <a:srgbClr val="0563C1"/>
                </a:solidFill>
                <a:uFill>
                  <a:noFill/>
                </a:uFill>
                <a:hlinkClick r:id="rId3">
                  <a:extLst>
                    <a:ext uri="{A12FA001-AC4F-418D-AE19-62706E023703}">
                      <ahyp:hlinkClr xmlns:ahyp="http://schemas.microsoft.com/office/drawing/2018/hyperlinkcolor" val="tx"/>
                    </a:ext>
                  </a:extLst>
                </a:hlinkClick>
              </a:rPr>
              <a:t>2023 50-State Long-</a:t>
            </a:r>
            <a:r>
              <a:rPr lang="es-ES_tradnl" sz="1000" i="1" noProof="0" dirty="0">
                <a:solidFill>
                  <a:srgbClr val="0563C1"/>
                </a:solidFill>
                <a:uFill>
                  <a:noFill/>
                </a:uFill>
                <a:hlinkClick r:id="rId3">
                  <a:extLst>
                    <a:ext uri="{A12FA001-AC4F-418D-AE19-62706E023703}">
                      <ahyp:hlinkClr xmlns:ahyp="http://schemas.microsoft.com/office/drawing/2018/hyperlinkcolor" val="tx"/>
                    </a:ext>
                  </a:extLst>
                </a:hlinkClick>
              </a:rPr>
              <a:t>term National Seismic Hazard Model</a:t>
            </a:r>
            <a:endParaRPr lang="es-ES_tradnl" sz="1000" i="1" noProof="0" dirty="0"/>
          </a:p>
        </p:txBody>
      </p:sp>
      <p:grpSp>
        <p:nvGrpSpPr>
          <p:cNvPr id="3" name="Group 2">
            <a:extLst>
              <a:ext uri="{FF2B5EF4-FFF2-40B4-BE49-F238E27FC236}">
                <a16:creationId xmlns:a16="http://schemas.microsoft.com/office/drawing/2014/main" id="{DC3AAEF9-F3F0-2AF2-BB74-A2C95C002B47}"/>
              </a:ext>
            </a:extLst>
          </p:cNvPr>
          <p:cNvGrpSpPr/>
          <p:nvPr/>
        </p:nvGrpSpPr>
        <p:grpSpPr>
          <a:xfrm>
            <a:off x="4025106" y="534569"/>
            <a:ext cx="5005683" cy="3784600"/>
            <a:chOff x="4025106" y="534569"/>
            <a:chExt cx="5005683" cy="3784600"/>
          </a:xfrm>
        </p:grpSpPr>
        <p:pic>
          <p:nvPicPr>
            <p:cNvPr id="5" name="Picture 4" descr="Heat map of the United States showing California coast with a 75% to 95% chance of a damaging earthquake in the next 100 years.">
              <a:extLst>
                <a:ext uri="{FF2B5EF4-FFF2-40B4-BE49-F238E27FC236}">
                  <a16:creationId xmlns:a16="http://schemas.microsoft.com/office/drawing/2014/main" id="{59560F6E-76D5-57A4-465F-1BDC042B9027}"/>
                </a:ext>
              </a:extLst>
            </p:cNvPr>
            <p:cNvPicPr>
              <a:picLocks noChangeAspect="1"/>
            </p:cNvPicPr>
            <p:nvPr/>
          </p:nvPicPr>
          <p:blipFill>
            <a:blip r:embed="rId4"/>
            <a:stretch>
              <a:fillRect/>
            </a:stretch>
          </p:blipFill>
          <p:spPr>
            <a:xfrm>
              <a:off x="4100014" y="534569"/>
              <a:ext cx="4902200" cy="3784600"/>
            </a:xfrm>
            <a:prstGeom prst="rect">
              <a:avLst/>
            </a:prstGeom>
          </p:spPr>
        </p:pic>
        <p:sp>
          <p:nvSpPr>
            <p:cNvPr id="2" name="TextBox 1">
              <a:extLst>
                <a:ext uri="{FF2B5EF4-FFF2-40B4-BE49-F238E27FC236}">
                  <a16:creationId xmlns:a16="http://schemas.microsoft.com/office/drawing/2014/main" id="{05D54405-9C4C-DDD9-B53F-4E8F56DAF119}"/>
                </a:ext>
              </a:extLst>
            </p:cNvPr>
            <p:cNvSpPr txBox="1"/>
            <p:nvPr/>
          </p:nvSpPr>
          <p:spPr>
            <a:xfrm>
              <a:off x="4025106" y="2912364"/>
              <a:ext cx="1573403" cy="507831"/>
            </a:xfrm>
            <a:prstGeom prst="rect">
              <a:avLst/>
            </a:prstGeom>
            <a:solidFill>
              <a:schemeClr val="bg1"/>
            </a:solidFill>
          </p:spPr>
          <p:txBody>
            <a:bodyPr wrap="square" rtlCol="0">
              <a:spAutoFit/>
            </a:bodyPr>
            <a:lstStyle/>
            <a:p>
              <a:r>
                <a:rPr lang="es-ES" sz="900" dirty="0"/>
                <a:t>Probabilidad de un terremoto leve (o mayor) dañino* en </a:t>
              </a:r>
              <a:r>
                <a:rPr lang="es-ES" sz="900"/>
                <a:t>100 </a:t>
              </a:r>
              <a:r>
                <a:rPr lang="es-ES" sz="900" dirty="0"/>
                <a:t>años.</a:t>
              </a:r>
              <a:endParaRPr lang="en-US" sz="900" dirty="0"/>
            </a:p>
          </p:txBody>
        </p:sp>
        <p:sp>
          <p:nvSpPr>
            <p:cNvPr id="4" name="TextBox 3">
              <a:extLst>
                <a:ext uri="{FF2B5EF4-FFF2-40B4-BE49-F238E27FC236}">
                  <a16:creationId xmlns:a16="http://schemas.microsoft.com/office/drawing/2014/main" id="{C2FD56FD-FB65-ABCE-DF08-FF54A3F73F1C}"/>
                </a:ext>
              </a:extLst>
            </p:cNvPr>
            <p:cNvSpPr txBox="1"/>
            <p:nvPr/>
          </p:nvSpPr>
          <p:spPr>
            <a:xfrm>
              <a:off x="8224101" y="2639856"/>
              <a:ext cx="806688" cy="247983"/>
            </a:xfrm>
            <a:prstGeom prst="rect">
              <a:avLst/>
            </a:prstGeom>
            <a:solidFill>
              <a:schemeClr val="bg1"/>
            </a:solidFill>
          </p:spPr>
          <p:txBody>
            <a:bodyPr wrap="square" lIns="0" tIns="0" rIns="0" bIns="0" anchor="ctr" anchorCtr="0">
              <a:noAutofit/>
            </a:bodyPr>
            <a:lstStyle/>
            <a:p>
              <a:r>
                <a:rPr lang="es-ES" sz="600" dirty="0"/>
                <a:t>Densidad de </a:t>
              </a:r>
              <a:r>
                <a:rPr lang="es-ES" sz="600"/>
                <a:t>población (</a:t>
              </a:r>
              <a:r>
                <a:rPr lang="es-ES" sz="600" dirty="0"/>
                <a:t>por km</a:t>
              </a:r>
              <a:r>
                <a:rPr lang="es-ES" sz="600" baseline="30000"/>
                <a:t>2</a:t>
              </a:r>
              <a:r>
                <a:rPr lang="es-ES" sz="600"/>
                <a:t>)</a:t>
              </a:r>
              <a:endParaRPr lang="en-US" sz="600" dirty="0"/>
            </a:p>
          </p:txBody>
        </p:sp>
      </p:grpSp>
    </p:spTree>
    <p:extLst>
      <p:ext uri="{BB962C8B-B14F-4D97-AF65-F5344CB8AC3E}">
        <p14:creationId xmlns:p14="http://schemas.microsoft.com/office/powerpoint/2010/main" val="327457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FF3170D-89E6-F6DC-76B1-95BF197EBF97}"/>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dirty="0"/>
          </a:p>
        </p:txBody>
      </p:sp>
      <p:pic>
        <p:nvPicPr>
          <p:cNvPr id="4" name="Picture 3" descr="A diagram of a earthquake warning&#10;&#10;Description automatically generated">
            <a:extLst>
              <a:ext uri="{FF2B5EF4-FFF2-40B4-BE49-F238E27FC236}">
                <a16:creationId xmlns:a16="http://schemas.microsoft.com/office/drawing/2014/main" id="{F325388D-D892-56C1-21BC-38846BEEAE9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7244" y="1586965"/>
            <a:ext cx="4999965" cy="2603295"/>
          </a:xfrm>
          <a:prstGeom prst="rect">
            <a:avLst/>
          </a:prstGeom>
          <a:ln>
            <a:noFill/>
          </a:ln>
        </p:spPr>
      </p:pic>
      <p:sp>
        <p:nvSpPr>
          <p:cNvPr id="6" name="Rounded Rectangle 5">
            <a:extLst>
              <a:ext uri="{FF2B5EF4-FFF2-40B4-BE49-F238E27FC236}">
                <a16:creationId xmlns:a16="http://schemas.microsoft.com/office/drawing/2014/main" id="{A7A03272-2566-0FE0-5118-DF5F46D87C28}"/>
              </a:ext>
            </a:extLst>
          </p:cNvPr>
          <p:cNvSpPr/>
          <p:nvPr/>
        </p:nvSpPr>
        <p:spPr>
          <a:xfrm>
            <a:off x="5582653" y="1216801"/>
            <a:ext cx="3228291" cy="3339644"/>
          </a:xfrm>
          <a:prstGeom prst="roundRect">
            <a:avLst>
              <a:gd name="adj" fmla="val 3317"/>
            </a:avLst>
          </a:prstGeom>
          <a:solidFill>
            <a:schemeClr val="accent1">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8849CE5-0A3D-6B1B-C1E8-A0C6B422BF87}"/>
              </a:ext>
            </a:extLst>
          </p:cNvPr>
          <p:cNvSpPr txBox="1"/>
          <p:nvPr/>
        </p:nvSpPr>
        <p:spPr>
          <a:xfrm>
            <a:off x="6018245" y="1428495"/>
            <a:ext cx="2591516" cy="738664"/>
          </a:xfrm>
          <a:prstGeom prst="rect">
            <a:avLst/>
          </a:prstGeom>
          <a:noFill/>
        </p:spPr>
        <p:txBody>
          <a:bodyPr wrap="square" rtlCol="0">
            <a:spAutoFit/>
          </a:bodyPr>
          <a:lstStyle/>
          <a:p>
            <a:r>
              <a:rPr lang="es-ES_tradnl" sz="1400" dirty="0">
                <a:solidFill>
                  <a:schemeClr val="tx2"/>
                </a:solidFill>
              </a:rPr>
              <a:t>Los sensores de </a:t>
            </a:r>
            <a:r>
              <a:rPr lang="es-ES_tradnl" sz="1400" dirty="0" err="1">
                <a:solidFill>
                  <a:schemeClr val="tx2"/>
                </a:solidFill>
              </a:rPr>
              <a:t>ShakeAlert</a:t>
            </a:r>
            <a:r>
              <a:rPr lang="en-US" sz="1400" baseline="30000" dirty="0">
                <a:solidFill>
                  <a:schemeClr val="tx2"/>
                </a:solidFill>
              </a:rPr>
              <a:t>®</a:t>
            </a:r>
            <a:r>
              <a:rPr lang="es-ES_tradnl" sz="1400">
                <a:solidFill>
                  <a:schemeClr val="tx2"/>
                </a:solidFill>
              </a:rPr>
              <a:t> </a:t>
            </a:r>
            <a:r>
              <a:rPr lang="es-ES_tradnl" sz="1400" dirty="0">
                <a:solidFill>
                  <a:schemeClr val="tx2"/>
                </a:solidFill>
              </a:rPr>
              <a:t>detectan rápidamente el terremoto en curso.</a:t>
            </a:r>
          </a:p>
        </p:txBody>
      </p:sp>
      <p:sp>
        <p:nvSpPr>
          <p:cNvPr id="9" name="TextBox 8">
            <a:extLst>
              <a:ext uri="{FF2B5EF4-FFF2-40B4-BE49-F238E27FC236}">
                <a16:creationId xmlns:a16="http://schemas.microsoft.com/office/drawing/2014/main" id="{C792AC6D-18B1-D02F-3178-ED9AED1B8B44}"/>
              </a:ext>
            </a:extLst>
          </p:cNvPr>
          <p:cNvSpPr txBox="1"/>
          <p:nvPr/>
        </p:nvSpPr>
        <p:spPr>
          <a:xfrm>
            <a:off x="6018245" y="2243925"/>
            <a:ext cx="2591516" cy="1169551"/>
          </a:xfrm>
          <a:prstGeom prst="rect">
            <a:avLst/>
          </a:prstGeom>
          <a:noFill/>
        </p:spPr>
        <p:txBody>
          <a:bodyPr wrap="square" rtlCol="0">
            <a:spAutoFit/>
          </a:bodyPr>
          <a:lstStyle/>
          <a:p>
            <a:r>
              <a:rPr lang="es-ES_tradnl" sz="1400" dirty="0">
                <a:solidFill>
                  <a:schemeClr val="tx2"/>
                </a:solidFill>
              </a:rPr>
              <a:t>Los centros de procesamiento </a:t>
            </a:r>
            <a:r>
              <a:rPr lang="es-ES_tradnl" sz="1400" dirty="0" err="1">
                <a:solidFill>
                  <a:schemeClr val="tx2"/>
                </a:solidFill>
              </a:rPr>
              <a:t>ShakeAlert</a:t>
            </a:r>
            <a:r>
              <a:rPr lang="en-US" sz="1400" baseline="30000" dirty="0">
                <a:solidFill>
                  <a:schemeClr val="tx2"/>
                </a:solidFill>
              </a:rPr>
              <a:t>®</a:t>
            </a:r>
            <a:r>
              <a:rPr lang="es-ES_tradnl" sz="1400">
                <a:solidFill>
                  <a:schemeClr val="tx2"/>
                </a:solidFill>
              </a:rPr>
              <a:t> </a:t>
            </a:r>
            <a:r>
              <a:rPr lang="es-ES_tradnl" sz="1400" dirty="0">
                <a:solidFill>
                  <a:schemeClr val="tx2"/>
                </a:solidFill>
              </a:rPr>
              <a:t>estiman las características del terremoto y emiten un mensaje </a:t>
            </a:r>
            <a:r>
              <a:rPr lang="es-ES_tradnl" sz="1400" dirty="0" err="1">
                <a:solidFill>
                  <a:schemeClr val="tx2"/>
                </a:solidFill>
              </a:rPr>
              <a:t>ShakeAlert</a:t>
            </a:r>
            <a:r>
              <a:rPr lang="en-US" sz="1400" baseline="30000" dirty="0">
                <a:solidFill>
                  <a:schemeClr val="tx2"/>
                </a:solidFill>
              </a:rPr>
              <a:t>®</a:t>
            </a:r>
            <a:r>
              <a:rPr lang="es-ES_tradnl" sz="1400">
                <a:solidFill>
                  <a:schemeClr val="tx2"/>
                </a:solidFill>
              </a:rPr>
              <a:t>.</a:t>
            </a:r>
            <a:endParaRPr lang="es-ES_tradnl" sz="1400" dirty="0">
              <a:solidFill>
                <a:schemeClr val="tx2"/>
              </a:solidFill>
            </a:endParaRPr>
          </a:p>
        </p:txBody>
      </p:sp>
      <p:sp>
        <p:nvSpPr>
          <p:cNvPr id="10" name="TextBox 9">
            <a:extLst>
              <a:ext uri="{FF2B5EF4-FFF2-40B4-BE49-F238E27FC236}">
                <a16:creationId xmlns:a16="http://schemas.microsoft.com/office/drawing/2014/main" id="{A055B371-3204-86FC-DF2A-FC00075D8020}"/>
              </a:ext>
            </a:extLst>
          </p:cNvPr>
          <p:cNvSpPr txBox="1"/>
          <p:nvPr/>
        </p:nvSpPr>
        <p:spPr>
          <a:xfrm>
            <a:off x="6018244" y="3416936"/>
            <a:ext cx="2792699" cy="954107"/>
          </a:xfrm>
          <a:prstGeom prst="rect">
            <a:avLst/>
          </a:prstGeom>
          <a:noFill/>
        </p:spPr>
        <p:txBody>
          <a:bodyPr wrap="square" rtlCol="0">
            <a:spAutoFit/>
          </a:bodyPr>
          <a:lstStyle/>
          <a:p>
            <a:r>
              <a:rPr lang="es-ES_tradnl" sz="1400" dirty="0">
                <a:solidFill>
                  <a:schemeClr val="tx2"/>
                </a:solidFill>
              </a:rPr>
              <a:t>Los socios de envío de alertas reciben el mensaje </a:t>
            </a:r>
            <a:r>
              <a:rPr lang="es-ES_tradnl" sz="1400" dirty="0" err="1">
                <a:solidFill>
                  <a:schemeClr val="tx2"/>
                </a:solidFill>
              </a:rPr>
              <a:t>ShakeAlert</a:t>
            </a:r>
            <a:r>
              <a:rPr lang="en-US" sz="1400" baseline="30000" dirty="0">
                <a:solidFill>
                  <a:schemeClr val="tx2"/>
                </a:solidFill>
              </a:rPr>
              <a:t>®</a:t>
            </a:r>
            <a:r>
              <a:rPr lang="es-ES_tradnl" sz="1400">
                <a:solidFill>
                  <a:schemeClr val="tx2"/>
                </a:solidFill>
              </a:rPr>
              <a:t> </a:t>
            </a:r>
            <a:r>
              <a:rPr lang="es-ES_tradnl" sz="1400" dirty="0">
                <a:solidFill>
                  <a:schemeClr val="tx2"/>
                </a:solidFill>
              </a:rPr>
              <a:t>y generan una alerta para las personas y los sistemas. </a:t>
            </a:r>
          </a:p>
        </p:txBody>
      </p:sp>
      <p:sp>
        <p:nvSpPr>
          <p:cNvPr id="11" name="Oval 10">
            <a:extLst>
              <a:ext uri="{FF2B5EF4-FFF2-40B4-BE49-F238E27FC236}">
                <a16:creationId xmlns:a16="http://schemas.microsoft.com/office/drawing/2014/main" id="{75798E0A-268B-033B-887F-38BEFC7A52D0}"/>
              </a:ext>
            </a:extLst>
          </p:cNvPr>
          <p:cNvSpPr/>
          <p:nvPr/>
        </p:nvSpPr>
        <p:spPr>
          <a:xfrm>
            <a:off x="5765624" y="1491484"/>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1</a:t>
            </a:r>
            <a:endParaRPr lang="en-US" sz="1400" b="1" dirty="0"/>
          </a:p>
        </p:txBody>
      </p:sp>
      <p:sp>
        <p:nvSpPr>
          <p:cNvPr id="12" name="Oval 11">
            <a:extLst>
              <a:ext uri="{FF2B5EF4-FFF2-40B4-BE49-F238E27FC236}">
                <a16:creationId xmlns:a16="http://schemas.microsoft.com/office/drawing/2014/main" id="{DA130049-54C6-0B6F-8E6F-B0C287C70E9B}"/>
              </a:ext>
            </a:extLst>
          </p:cNvPr>
          <p:cNvSpPr/>
          <p:nvPr/>
        </p:nvSpPr>
        <p:spPr>
          <a:xfrm>
            <a:off x="5765624" y="2305974"/>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2</a:t>
            </a:r>
            <a:endParaRPr lang="en-US" sz="1400" b="1" dirty="0"/>
          </a:p>
        </p:txBody>
      </p:sp>
      <p:sp>
        <p:nvSpPr>
          <p:cNvPr id="13" name="Oval 12">
            <a:extLst>
              <a:ext uri="{FF2B5EF4-FFF2-40B4-BE49-F238E27FC236}">
                <a16:creationId xmlns:a16="http://schemas.microsoft.com/office/drawing/2014/main" id="{7F0A8724-6A79-48A3-5461-D8D1E7A0190A}"/>
              </a:ext>
            </a:extLst>
          </p:cNvPr>
          <p:cNvSpPr/>
          <p:nvPr/>
        </p:nvSpPr>
        <p:spPr>
          <a:xfrm>
            <a:off x="5765624" y="3470614"/>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3</a:t>
            </a:r>
            <a:endParaRPr lang="en-US" sz="1400" b="1" dirty="0"/>
          </a:p>
        </p:txBody>
      </p:sp>
      <p:sp>
        <p:nvSpPr>
          <p:cNvPr id="14" name="Google Shape;50;p11">
            <a:extLst>
              <a:ext uri="{FF2B5EF4-FFF2-40B4-BE49-F238E27FC236}">
                <a16:creationId xmlns:a16="http://schemas.microsoft.com/office/drawing/2014/main" id="{8DB22A6C-E501-49FC-D262-6F00B90CF96B}"/>
              </a:ext>
            </a:extLst>
          </p:cNvPr>
          <p:cNvSpPr txBox="1">
            <a:spLocks/>
          </p:cNvSpPr>
          <p:nvPr/>
        </p:nvSpPr>
        <p:spPr>
          <a:xfrm>
            <a:off x="207244" y="461369"/>
            <a:ext cx="8729512" cy="705900"/>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800"/>
              <a:t>ShakeAlert</a:t>
            </a:r>
            <a:r>
              <a:rPr lang="en-US" sz="2800" dirty="0"/>
              <a:t> </a:t>
            </a:r>
            <a:r>
              <a:rPr lang="es-ES_tradnl" sz="2800"/>
              <a:t>no </a:t>
            </a:r>
            <a:r>
              <a:rPr lang="es-ES_tradnl" sz="2800" dirty="0"/>
              <a:t>predice los terremotos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24" name="Picture 23">
            <a:extLst>
              <a:ext uri="{FF2B5EF4-FFF2-40B4-BE49-F238E27FC236}">
                <a16:creationId xmlns:a16="http://schemas.microsoft.com/office/drawing/2014/main" id="{F55836DB-C6BC-EFBD-6691-05A933D58472}"/>
              </a:ext>
              <a:ext uri="{C183D7F6-B498-43B3-948B-1728B52AA6E4}">
                <adec:decorative xmlns:adec="http://schemas.microsoft.com/office/drawing/2017/decorative" val="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863894" y="2065904"/>
            <a:ext cx="2377180" cy="2242984"/>
          </a:xfrm>
          <a:prstGeom prst="rect">
            <a:avLst/>
          </a:prstGeom>
        </p:spPr>
      </p:pic>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s-ES_tradnl" sz="2400" dirty="0"/>
              <a:t>Qué se espera de una alerta</a:t>
            </a:r>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9353" y="2497303"/>
            <a:ext cx="1357916" cy="1357916"/>
          </a:xfrm>
          <a:prstGeom prst="rect">
            <a:avLst/>
          </a:prstGeom>
        </p:spPr>
      </p:pic>
      <p:sp>
        <p:nvSpPr>
          <p:cNvPr id="9" name="Slide Number Placeholder 5">
            <a:extLst>
              <a:ext uri="{FF2B5EF4-FFF2-40B4-BE49-F238E27FC236}">
                <a16:creationId xmlns:a16="http://schemas.microsoft.com/office/drawing/2014/main" id="{832B8D73-9299-8116-8488-A4C5E9583FC9}"/>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dirty="0"/>
          </a:p>
        </p:txBody>
      </p:sp>
      <p:pic>
        <p:nvPicPr>
          <p:cNvPr id="25" name="Picture 24">
            <a:extLst>
              <a:ext uri="{FF2B5EF4-FFF2-40B4-BE49-F238E27FC236}">
                <a16:creationId xmlns:a16="http://schemas.microsoft.com/office/drawing/2014/main" id="{9D858915-53CF-76A7-2BCD-47DD5D63675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0081" y="2065903"/>
            <a:ext cx="1127464" cy="1243527"/>
          </a:xfrm>
          <a:prstGeom prst="rect">
            <a:avLst/>
          </a:prstGeom>
        </p:spPr>
      </p:pic>
      <p:pic>
        <p:nvPicPr>
          <p:cNvPr id="26" name="Picture 25" descr="Phone showing a earthquake detected warning by ShakeAlert">
            <a:extLst>
              <a:ext uri="{FF2B5EF4-FFF2-40B4-BE49-F238E27FC236}">
                <a16:creationId xmlns:a16="http://schemas.microsoft.com/office/drawing/2014/main" id="{D9E6E79E-8452-8589-8BF4-5BCABFBA73FE}"/>
              </a:ext>
            </a:extLst>
          </p:cNvPr>
          <p:cNvPicPr>
            <a:picLocks noChangeAspect="1"/>
          </p:cNvPicPr>
          <p:nvPr/>
        </p:nvPicPr>
        <p:blipFill>
          <a:blip r:embed="rId8"/>
          <a:stretch>
            <a:fillRect/>
          </a:stretch>
        </p:blipFill>
        <p:spPr>
          <a:xfrm>
            <a:off x="5886417" y="673100"/>
            <a:ext cx="2070100" cy="3797300"/>
          </a:xfrm>
          <a:prstGeom prst="rect">
            <a:avLst/>
          </a:prstGeom>
        </p:spPr>
      </p:pic>
      <p:sp>
        <p:nvSpPr>
          <p:cNvPr id="6" name="TextBox 5">
            <a:extLst>
              <a:ext uri="{FF2B5EF4-FFF2-40B4-BE49-F238E27FC236}">
                <a16:creationId xmlns:a16="http://schemas.microsoft.com/office/drawing/2014/main" id="{BFEE4D25-E308-FC40-0599-07C372745981}"/>
              </a:ext>
            </a:extLst>
          </p:cNvPr>
          <p:cNvSpPr txBox="1"/>
          <p:nvPr/>
        </p:nvSpPr>
        <p:spPr>
          <a:xfrm>
            <a:off x="259345" y="988685"/>
            <a:ext cx="4836991" cy="1077218"/>
          </a:xfrm>
          <a:prstGeom prst="rect">
            <a:avLst/>
          </a:prstGeom>
          <a:noFill/>
        </p:spPr>
        <p:txBody>
          <a:bodyPr wrap="square">
            <a:spAutoFit/>
          </a:bodyPr>
          <a:lstStyle/>
          <a:p>
            <a:r>
              <a:rPr lang="es-ES_tradnl" sz="1600" b="1" i="0" noProof="0" dirty="0">
                <a:solidFill>
                  <a:schemeClr val="tx2"/>
                </a:solidFill>
                <a:latin typeface="Arial"/>
                <a:ea typeface="Arial"/>
                <a:cs typeface="Arial"/>
                <a:sym typeface="Arial"/>
              </a:rPr>
              <a:t>Alertas en nuestra escuela sonará así. </a:t>
            </a:r>
          </a:p>
          <a:p>
            <a:r>
              <a:rPr lang="es-ES_tradnl" sz="1600" i="0" noProof="0" dirty="0">
                <a:solidFill>
                  <a:schemeClr val="tx2"/>
                </a:solidFill>
                <a:latin typeface="Arial"/>
                <a:ea typeface="Arial"/>
                <a:cs typeface="Arial"/>
                <a:sym typeface="Arial"/>
              </a:rPr>
              <a:t>Al sentir temblores o recibir una alerta, </a:t>
            </a:r>
            <a:br>
              <a:rPr lang="es-ES_tradnl" sz="1600" i="0" noProof="0" dirty="0">
                <a:solidFill>
                  <a:schemeClr val="tx2"/>
                </a:solidFill>
                <a:latin typeface="Arial"/>
                <a:ea typeface="Arial"/>
                <a:cs typeface="Arial"/>
                <a:sym typeface="Arial"/>
              </a:rPr>
            </a:br>
            <a:r>
              <a:rPr lang="es-ES_tradnl" sz="1600" i="1" noProof="0" dirty="0">
                <a:solidFill>
                  <a:schemeClr val="tx2"/>
                </a:solidFill>
                <a:latin typeface="Arial"/>
                <a:ea typeface="Arial"/>
                <a:cs typeface="Arial"/>
                <a:sym typeface="Arial"/>
              </a:rPr>
              <a:t>Nos Agachamos, Nos Cubrimos y Nos Sujetamos</a:t>
            </a:r>
            <a:r>
              <a:rPr lang="es-ES_tradnl" sz="1600" i="0" noProof="0" dirty="0">
                <a:solidFill>
                  <a:schemeClr val="tx2"/>
                </a:solidFill>
                <a:latin typeface="Arial"/>
                <a:ea typeface="Arial"/>
                <a:cs typeface="Arial"/>
                <a:sym typeface="Arial"/>
              </a:rPr>
              <a:t>. </a:t>
            </a:r>
          </a:p>
          <a:p>
            <a:r>
              <a:rPr lang="es-ES_tradnl" sz="1600" i="0" noProof="0" dirty="0">
                <a:solidFill>
                  <a:schemeClr val="tx2"/>
                </a:solidFill>
                <a:latin typeface="Arial"/>
                <a:ea typeface="Arial"/>
                <a:cs typeface="Arial"/>
                <a:sym typeface="Arial"/>
              </a:rPr>
              <a:t> </a:t>
            </a:r>
            <a:endParaRPr lang="en-US" sz="1600" dirty="0">
              <a:solidFill>
                <a:schemeClr val="tx2"/>
              </a:solidFill>
            </a:endParaRPr>
          </a:p>
        </p:txBody>
      </p:sp>
      <p:sp>
        <p:nvSpPr>
          <p:cNvPr id="7" name="TextBox 6">
            <a:extLst>
              <a:ext uri="{FF2B5EF4-FFF2-40B4-BE49-F238E27FC236}">
                <a16:creationId xmlns:a16="http://schemas.microsoft.com/office/drawing/2014/main" id="{0A1AC4D8-B883-81DA-B66A-07983DFA263A}"/>
              </a:ext>
            </a:extLst>
          </p:cNvPr>
          <p:cNvSpPr txBox="1"/>
          <p:nvPr/>
        </p:nvSpPr>
        <p:spPr>
          <a:xfrm>
            <a:off x="-544749" y="1614791"/>
            <a:ext cx="184731"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A77F6652-8740-43C2-CAF3-06CEF4AB73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1EEBBF-4342-322A-8A8F-0911AA8C821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77632" y="552284"/>
            <a:ext cx="5068543" cy="3780111"/>
          </a:xfrm>
          <a:prstGeom prst="rect">
            <a:avLst/>
          </a:prstGeom>
        </p:spPr>
      </p:pic>
      <p:sp>
        <p:nvSpPr>
          <p:cNvPr id="5" name="TextBox 4">
            <a:extLst>
              <a:ext uri="{FF2B5EF4-FFF2-40B4-BE49-F238E27FC236}">
                <a16:creationId xmlns:a16="http://schemas.microsoft.com/office/drawing/2014/main" id="{14281119-530A-24B7-2BF8-66FEA24C5C70}"/>
              </a:ext>
            </a:extLst>
          </p:cNvPr>
          <p:cNvSpPr txBox="1"/>
          <p:nvPr/>
        </p:nvSpPr>
        <p:spPr>
          <a:xfrm>
            <a:off x="1376581" y="434499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Arial"/>
              </a:rPr>
              <a:t>ATRIBUCIÓN</a:t>
            </a:r>
            <a:r>
              <a:rPr lang="en-US" sz="1000" i="1">
                <a:solidFill>
                  <a:srgbClr val="0D27C0"/>
                </a:solidFill>
                <a:cs typeface="Arial"/>
              </a:rPr>
              <a:t>: </a:t>
            </a:r>
            <a:r>
              <a:rPr lang="en-US" sz="1000" i="1">
                <a:solidFill>
                  <a:srgbClr val="0D27C0"/>
                </a:solidFill>
                <a:cs typeface="Arial"/>
                <a:hlinkClick r:id="rId4"/>
              </a:rPr>
              <a:t>ShakeAlert Messaging Toolkit</a:t>
            </a:r>
            <a:endParaRPr lang="en-US" sz="1000" i="1" dirty="0">
              <a:cs typeface="Arial"/>
            </a:endParaRPr>
          </a:p>
        </p:txBody>
      </p:sp>
      <p:sp>
        <p:nvSpPr>
          <p:cNvPr id="13" name="Slide Number Placeholder 5">
            <a:extLst>
              <a:ext uri="{FF2B5EF4-FFF2-40B4-BE49-F238E27FC236}">
                <a16:creationId xmlns:a16="http://schemas.microsoft.com/office/drawing/2014/main" id="{75ED50C0-742C-1571-A13F-EDE375D73A1E}"/>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dirty="0"/>
          </a:p>
        </p:txBody>
      </p:sp>
    </p:spTree>
    <p:extLst>
      <p:ext uri="{BB962C8B-B14F-4D97-AF65-F5344CB8AC3E}">
        <p14:creationId xmlns:p14="http://schemas.microsoft.com/office/powerpoint/2010/main" val="109441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aphicFrame>
        <p:nvGraphicFramePr>
          <p:cNvPr id="11" name="Google Shape;121;p19">
            <a:extLst>
              <a:ext uri="{FF2B5EF4-FFF2-40B4-BE49-F238E27FC236}">
                <a16:creationId xmlns:a16="http://schemas.microsoft.com/office/drawing/2014/main" id="{BD80C24F-F485-81E6-BF8D-A0AF27E2F79F}"/>
              </a:ext>
            </a:extLst>
          </p:cNvPr>
          <p:cNvGraphicFramePr/>
          <p:nvPr>
            <p:extLst>
              <p:ext uri="{D42A27DB-BD31-4B8C-83A1-F6EECF244321}">
                <p14:modId xmlns:p14="http://schemas.microsoft.com/office/powerpoint/2010/main" val="1400278783"/>
              </p:ext>
            </p:extLst>
          </p:nvPr>
        </p:nvGraphicFramePr>
        <p:xfrm>
          <a:off x="346224" y="1329781"/>
          <a:ext cx="8396116" cy="3078360"/>
        </p:xfrm>
        <a:graphic>
          <a:graphicData uri="http://schemas.openxmlformats.org/drawingml/2006/table">
            <a:tbl>
              <a:tblPr>
                <a:noFill/>
              </a:tblPr>
              <a:tblGrid>
                <a:gridCol w="2638273">
                  <a:extLst>
                    <a:ext uri="{9D8B030D-6E8A-4147-A177-3AD203B41FA5}">
                      <a16:colId xmlns:a16="http://schemas.microsoft.com/office/drawing/2014/main" val="20000"/>
                    </a:ext>
                  </a:extLst>
                </a:gridCol>
                <a:gridCol w="2284695">
                  <a:extLst>
                    <a:ext uri="{9D8B030D-6E8A-4147-A177-3AD203B41FA5}">
                      <a16:colId xmlns:a16="http://schemas.microsoft.com/office/drawing/2014/main" val="20001"/>
                    </a:ext>
                  </a:extLst>
                </a:gridCol>
                <a:gridCol w="3473148">
                  <a:extLst>
                    <a:ext uri="{9D8B030D-6E8A-4147-A177-3AD203B41FA5}">
                      <a16:colId xmlns:a16="http://schemas.microsoft.com/office/drawing/2014/main" val="20002"/>
                    </a:ext>
                  </a:extLst>
                </a:gridCol>
              </a:tblGrid>
              <a:tr h="217710">
                <a:tc>
                  <a:txBody>
                    <a:bodyPr/>
                    <a:lstStyle/>
                    <a:p>
                      <a:pPr marL="0" lvl="0" indent="0" algn="ctr" rtl="0">
                        <a:spcBef>
                          <a:spcPts val="0"/>
                        </a:spcBef>
                        <a:spcAft>
                          <a:spcPts val="0"/>
                        </a:spcAft>
                        <a:buNone/>
                      </a:pPr>
                      <a:r>
                        <a:rPr lang="es-ES_tradnl" sz="1400" b="1" dirty="0">
                          <a:solidFill>
                            <a:schemeClr val="bg1"/>
                          </a:solidFill>
                        </a:rPr>
                        <a:t>PROVEEDOR</a:t>
                      </a:r>
                    </a:p>
                  </a:txBody>
                  <a:tcPr marL="91425" marR="91425" marT="91425" marB="91425" anchor="ctr">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s-ES_tradnl" sz="1400" b="1" dirty="0">
                          <a:solidFill>
                            <a:schemeClr val="bg1"/>
                          </a:solidFill>
                        </a:rPr>
                        <a:t>TIPO DE ALERTA</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s-ES_tradnl" sz="1400" b="1" dirty="0">
                          <a:solidFill>
                            <a:schemeClr val="bg1"/>
                          </a:solidFill>
                        </a:rPr>
                        <a:t>MODO DE APUNTARSE</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933577">
                <a:tc>
                  <a:txBody>
                    <a:bodyPr/>
                    <a:lstStyle/>
                    <a:p>
                      <a:pPr marL="0" lvl="0" indent="0" algn="l" rtl="0">
                        <a:spcBef>
                          <a:spcPts val="0"/>
                        </a:spcBef>
                        <a:spcAft>
                          <a:spcPts val="0"/>
                        </a:spcAft>
                        <a:buNone/>
                      </a:pPr>
                      <a:endParaRPr lang="es-ES_tradnl" sz="1800" dirty="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_tradnl" sz="1400" noProof="0" dirty="0">
                          <a:solidFill>
                            <a:schemeClr val="tx2"/>
                          </a:solidFill>
                        </a:rPr>
                        <a:t>Alertas Inalámbricas de Emergencia (WEA)</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_tradnl" sz="1400" noProof="0" dirty="0">
                          <a:solidFill>
                            <a:schemeClr val="tx2"/>
                          </a:solidFill>
                        </a:rPr>
                        <a:t>La mayoría de los teléfonos celulares ya tienen acceso a estas. Consulte con su proveedor del servicio inalámbrico y revise las configuraciones de su teléfono.</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95388">
                <a:tc>
                  <a:txBody>
                    <a:bodyPr/>
                    <a:lstStyle/>
                    <a:p>
                      <a:pPr marL="0" lvl="0" indent="0" algn="l" rtl="0">
                        <a:spcBef>
                          <a:spcPts val="0"/>
                        </a:spcBef>
                        <a:spcAft>
                          <a:spcPts val="0"/>
                        </a:spcAft>
                        <a:buNone/>
                      </a:pPr>
                      <a:endParaRPr lang="es-ES_tradnl" sz="1800" dirty="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_tradnl" sz="1400" noProof="0" dirty="0">
                          <a:solidFill>
                            <a:schemeClr val="tx2"/>
                          </a:solidFill>
                        </a:rPr>
                        <a:t>Sistema operativo Android</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s-ES_tradnl" sz="1400" noProof="0" dirty="0">
                          <a:solidFill>
                            <a:schemeClr val="tx2"/>
                          </a:solidFill>
                        </a:rPr>
                        <a:t>Es posible que los teléfonos celulares Android tengan alertas en su sistema operativo.</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06135">
                <a:tc>
                  <a:txBody>
                    <a:bodyPr/>
                    <a:lstStyle/>
                    <a:p>
                      <a:pPr marL="0" lvl="0" indent="0" algn="l" rtl="0">
                        <a:spcBef>
                          <a:spcPts val="0"/>
                        </a:spcBef>
                        <a:spcAft>
                          <a:spcPts val="0"/>
                        </a:spcAft>
                        <a:buNone/>
                      </a:pPr>
                      <a:endParaRPr lang="es-ES_tradnl" sz="1800" dirty="0"/>
                    </a:p>
                    <a:p>
                      <a:pPr marL="0" lvl="0" indent="0" algn="l" rtl="0">
                        <a:spcBef>
                          <a:spcPts val="0"/>
                        </a:spcBef>
                        <a:spcAft>
                          <a:spcPts val="0"/>
                        </a:spcAft>
                        <a:buNone/>
                      </a:pPr>
                      <a:endParaRPr lang="es-ES_tradnl" sz="1800" dirty="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endParaRPr lang="es-ES_tradnl" sz="1400" dirty="0">
                        <a:solidFill>
                          <a:schemeClr val="tx2"/>
                        </a:solidFill>
                      </a:endParaRPr>
                    </a:p>
                    <a:p>
                      <a:pPr marL="0" lvl="0" indent="0" algn="ctr">
                        <a:spcBef>
                          <a:spcPts val="0"/>
                        </a:spcBef>
                        <a:spcAft>
                          <a:spcPts val="0"/>
                        </a:spcAft>
                        <a:buNone/>
                      </a:pPr>
                      <a:r>
                        <a:rPr lang="es-ES_tradnl" sz="1400" noProof="0" dirty="0">
                          <a:solidFill>
                            <a:schemeClr val="tx2"/>
                          </a:solidFill>
                        </a:rPr>
                        <a:t>App móvil</a:t>
                      </a:r>
                    </a:p>
                    <a:p>
                      <a:pPr marL="0" lvl="0" indent="0" algn="ctr">
                        <a:spcBef>
                          <a:spcPts val="0"/>
                        </a:spcBef>
                        <a:spcAft>
                          <a:spcPts val="0"/>
                        </a:spcAft>
                        <a:buNone/>
                      </a:pPr>
                      <a:endParaRPr lang="es-ES_tradnl" sz="1400" dirty="0">
                        <a:solidFill>
                          <a:schemeClr val="tx2"/>
                        </a:solidFill>
                      </a:endParaRP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0" lvl="0" indent="0" algn="ctr" rtl="0">
                        <a:spcBef>
                          <a:spcPts val="0"/>
                        </a:spcBef>
                        <a:spcAft>
                          <a:spcPts val="0"/>
                        </a:spcAft>
                        <a:buNone/>
                        <a:tabLst/>
                      </a:pPr>
                      <a:r>
                        <a:rPr lang="es-ES_tradnl" sz="1400" noProof="0" dirty="0">
                          <a:solidFill>
                            <a:schemeClr val="tx2"/>
                          </a:solidFill>
                        </a:rPr>
                        <a:t>Disponible en:</a:t>
                      </a:r>
                    </a:p>
                  </a:txBody>
                  <a:tcPr marL="91425" marR="91425" marT="91425" marB="91425">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120" name="Google Shape;120;p19"/>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s-ES_tradnl" dirty="0">
                <a:solidFill>
                  <a:schemeClr val="accent1"/>
                </a:solidFill>
                <a:latin typeface="+mj-lt"/>
                <a:ea typeface="+mj-ea"/>
                <a:cs typeface="+mj-cs"/>
              </a:rPr>
              <a:t>¡Apúntese para recibir alertas!</a:t>
            </a:r>
          </a:p>
        </p:txBody>
      </p:sp>
      <p:pic>
        <p:nvPicPr>
          <p:cNvPr id="125" name="Google Shape;125;p19">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98396" y="2874302"/>
            <a:ext cx="1515590" cy="539262"/>
          </a:xfrm>
          <a:prstGeom prst="rect">
            <a:avLst/>
          </a:prstGeom>
          <a:noFill/>
          <a:ln>
            <a:noFill/>
          </a:ln>
        </p:spPr>
      </p:pic>
      <p:sp>
        <p:nvSpPr>
          <p:cNvPr id="5" name="Slide Number Placeholder 5">
            <a:extLst>
              <a:ext uri="{FF2B5EF4-FFF2-40B4-BE49-F238E27FC236}">
                <a16:creationId xmlns:a16="http://schemas.microsoft.com/office/drawing/2014/main" id="{A7105412-4298-1764-6A4B-89DDF22177B9}"/>
              </a:ext>
            </a:extLst>
          </p:cNvPr>
          <p:cNvSpPr txBox="1">
            <a:spLocks/>
          </p:cNvSpPr>
          <p:nvPr/>
        </p:nvSpPr>
        <p:spPr>
          <a:xfrm>
            <a:off x="7356025" y="4888712"/>
            <a:ext cx="1787975" cy="2779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solidFill>
                  <a:schemeClr val="tx2"/>
                </a:solidFill>
              </a:rPr>
              <a:pPr algn="r"/>
              <a:t>7</a:t>
            </a:fld>
            <a:endParaRPr lang="en-US" sz="900" dirty="0">
              <a:solidFill>
                <a:schemeClr val="tx2"/>
              </a:solidFill>
            </a:endParaRPr>
          </a:p>
        </p:txBody>
      </p:sp>
      <p:pic>
        <p:nvPicPr>
          <p:cNvPr id="3" name="Picture 2">
            <a:extLst>
              <a:ext uri="{FF2B5EF4-FFF2-40B4-BE49-F238E27FC236}">
                <a16:creationId xmlns:a16="http://schemas.microsoft.com/office/drawing/2014/main" id="{AB93CC17-1F5F-75C2-06D1-61C3F6471D4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36942" y="537854"/>
            <a:ext cx="860834" cy="1103284"/>
          </a:xfrm>
          <a:prstGeom prst="rect">
            <a:avLst/>
          </a:prstGeom>
        </p:spPr>
      </p:pic>
      <p:pic>
        <p:nvPicPr>
          <p:cNvPr id="7" name="Picture 8" descr="Download Google Play">
            <a:extLst>
              <a:ext uri="{FF2B5EF4-FFF2-40B4-BE49-F238E27FC236}">
                <a16:creationId xmlns:a16="http://schemas.microsoft.com/office/drawing/2014/main" id="{4C3F180E-3F20-C39F-E797-05F0A3F009B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89785" y="3980783"/>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8" name="Picture 8" descr="Download Apple Store">
            <a:extLst>
              <a:ext uri="{FF2B5EF4-FFF2-40B4-BE49-F238E27FC236}">
                <a16:creationId xmlns:a16="http://schemas.microsoft.com/office/drawing/2014/main" id="{5C0BE52E-1461-ED90-1788-271F7850F5E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102077" y="3980782"/>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2" name="Picture 11" descr="FEMA logo">
            <a:extLst>
              <a:ext uri="{FF2B5EF4-FFF2-40B4-BE49-F238E27FC236}">
                <a16:creationId xmlns:a16="http://schemas.microsoft.com/office/drawing/2014/main" id="{30AE1C59-9D44-400B-BF94-13C324C06BE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961352" y="1855955"/>
            <a:ext cx="759445" cy="700202"/>
          </a:xfrm>
          <a:prstGeom prst="rect">
            <a:avLst/>
          </a:prstGeom>
        </p:spPr>
      </p:pic>
      <p:pic>
        <p:nvPicPr>
          <p:cNvPr id="13" name="Google Shape;122;p19" descr="USGS logo">
            <a:hlinkClick r:id="rId9"/>
            <a:extLst>
              <a:ext uri="{FF2B5EF4-FFF2-40B4-BE49-F238E27FC236}">
                <a16:creationId xmlns:a16="http://schemas.microsoft.com/office/drawing/2014/main" id="{0E014406-BBAB-7C61-980C-23D3FA1A2F03}"/>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t="26338" b="27806"/>
          <a:stretch/>
        </p:blipFill>
        <p:spPr>
          <a:xfrm>
            <a:off x="529001" y="1943806"/>
            <a:ext cx="1205989" cy="529368"/>
          </a:xfrm>
          <a:prstGeom prst="rect">
            <a:avLst/>
          </a:prstGeom>
          <a:noFill/>
          <a:ln>
            <a:noFill/>
          </a:ln>
        </p:spPr>
      </p:pic>
      <p:pic>
        <p:nvPicPr>
          <p:cNvPr id="2" name="Picture 4" descr="MyShake Logo">
            <a:extLst>
              <a:ext uri="{FF2B5EF4-FFF2-40B4-BE49-F238E27FC236}">
                <a16:creationId xmlns:a16="http://schemas.microsoft.com/office/drawing/2014/main" id="{FD617F04-8C90-4709-8CCA-FE5FAE05FA9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02665" y="3584137"/>
            <a:ext cx="1311321" cy="76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4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8" name="Picture 17" descr="A group of people standing in front of a table&#10;&#10;Description automatically generated">
            <a:extLst>
              <a:ext uri="{FF2B5EF4-FFF2-40B4-BE49-F238E27FC236}">
                <a16:creationId xmlns:a16="http://schemas.microsoft.com/office/drawing/2014/main" id="{37D9DF94-8819-633E-725F-A3FE14F302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9" y="378599"/>
            <a:ext cx="9143161" cy="2867088"/>
          </a:xfrm>
          <a:prstGeom prst="rect">
            <a:avLst/>
          </a:prstGeom>
        </p:spPr>
      </p:pic>
      <p:sp>
        <p:nvSpPr>
          <p:cNvPr id="2" name="Rectangle 1">
            <a:extLst>
              <a:ext uri="{FF2B5EF4-FFF2-40B4-BE49-F238E27FC236}">
                <a16:creationId xmlns:a16="http://schemas.microsoft.com/office/drawing/2014/main" id="{D3A5D0CD-C8C8-AA1D-BC92-CC01A9C6E3A7}"/>
              </a:ext>
            </a:extLst>
          </p:cNvPr>
          <p:cNvSpPr/>
          <p:nvPr/>
        </p:nvSpPr>
        <p:spPr>
          <a:xfrm>
            <a:off x="0" y="378599"/>
            <a:ext cx="4191990" cy="2867088"/>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8"/>
          <p:cNvSpPr txBox="1"/>
          <p:nvPr/>
        </p:nvSpPr>
        <p:spPr>
          <a:xfrm>
            <a:off x="294942" y="4308824"/>
            <a:ext cx="1939944" cy="27521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i="1" dirty="0">
                <a:uFill>
                  <a:noFill/>
                </a:uFill>
                <a:hlinkClick r:id="rId4">
                  <a:extLst>
                    <a:ext uri="{A12FA001-AC4F-418D-AE19-62706E023703}">
                      <ahyp:hlinkClr xmlns:ahyp="http://schemas.microsoft.com/office/drawing/2018/hyperlinkcolor" val="tx"/>
                    </a:ext>
                  </a:extLst>
                </a:hlinkClick>
              </a:rPr>
              <a:t>ATRIBUCIÓN</a:t>
            </a:r>
            <a:r>
              <a:rPr lang="en-US" sz="1000" i="1">
                <a:solidFill>
                  <a:srgbClr val="0D27C0"/>
                </a:solidFill>
                <a:uFill>
                  <a:noFill/>
                </a:uFill>
                <a:hlinkClick r:id="rId4">
                  <a:extLst>
                    <a:ext uri="{A12FA001-AC4F-418D-AE19-62706E023703}">
                      <ahyp:hlinkClr xmlns:ahyp="http://schemas.microsoft.com/office/drawing/2018/hyperlinkcolor" val="tx"/>
                    </a:ext>
                  </a:extLst>
                </a:hlinkClick>
              </a:rPr>
              <a:t>: </a:t>
            </a:r>
            <a:r>
              <a:rPr lang="en-US" sz="1000" i="1">
                <a:solidFill>
                  <a:srgbClr val="0D27C0"/>
                </a:solidFill>
                <a:uFill>
                  <a:noFill/>
                </a:uFill>
                <a:hlinkClick r:id="rId5"/>
              </a:rPr>
              <a:t>Ready.gov/es</a:t>
            </a:r>
            <a:endParaRPr lang="en-US" sz="1000" i="1" dirty="0">
              <a:cs typeface="Arial"/>
            </a:endParaRPr>
          </a:p>
        </p:txBody>
      </p:sp>
      <p:sp>
        <p:nvSpPr>
          <p:cNvPr id="10" name="Slide Number Placeholder 5">
            <a:extLst>
              <a:ext uri="{FF2B5EF4-FFF2-40B4-BE49-F238E27FC236}">
                <a16:creationId xmlns:a16="http://schemas.microsoft.com/office/drawing/2014/main" id="{AE26F04F-C8AB-88EE-09BC-7D968E75EB6E}"/>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dirty="0"/>
          </a:p>
        </p:txBody>
      </p:sp>
      <p:sp>
        <p:nvSpPr>
          <p:cNvPr id="9" name="Title 10">
            <a:extLst>
              <a:ext uri="{FF2B5EF4-FFF2-40B4-BE49-F238E27FC236}">
                <a16:creationId xmlns:a16="http://schemas.microsoft.com/office/drawing/2014/main" id="{867C625A-777F-06D3-369C-4E33D6F0FF80}"/>
              </a:ext>
            </a:extLst>
          </p:cNvPr>
          <p:cNvSpPr txBox="1">
            <a:spLocks/>
          </p:cNvSpPr>
          <p:nvPr/>
        </p:nvSpPr>
        <p:spPr>
          <a:xfrm>
            <a:off x="200006" y="669267"/>
            <a:ext cx="8625300" cy="431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a:solidFill>
                  <a:schemeClr val="bg1"/>
                </a:solidFill>
              </a:rPr>
              <a:t>Haga </a:t>
            </a:r>
            <a:r>
              <a:rPr lang="en-US" dirty="0">
                <a:solidFill>
                  <a:schemeClr val="bg1"/>
                </a:solidFill>
              </a:rPr>
              <a:t>un plan</a:t>
            </a:r>
            <a:endParaRPr lang="en-US" sz="2000" dirty="0">
              <a:solidFill>
                <a:schemeClr val="bg1"/>
              </a:solidFill>
            </a:endParaRPr>
          </a:p>
        </p:txBody>
      </p:sp>
      <p:pic>
        <p:nvPicPr>
          <p:cNvPr id="11" name="Picture 10" descr="A group of people around a table&#10;&#10;Description automatically generated">
            <a:extLst>
              <a:ext uri="{FF2B5EF4-FFF2-40B4-BE49-F238E27FC236}">
                <a16:creationId xmlns:a16="http://schemas.microsoft.com/office/drawing/2014/main" id="{1E8CD05F-3EC9-A1D5-493A-8904F4074E71}"/>
              </a:ext>
            </a:extLst>
          </p:cNvPr>
          <p:cNvPicPr>
            <a:picLocks noChangeAspect="1"/>
          </p:cNvPicPr>
          <p:nvPr/>
        </p:nvPicPr>
        <p:blipFill>
          <a:blip r:embed="rId6" cstate="print">
            <a:extLst>
              <a:ext uri="{28A0092B-C50C-407E-A947-70E740481C1C}">
                <a14:useLocalDpi xmlns:a14="http://schemas.microsoft.com/office/drawing/2010/main"/>
              </a:ext>
            </a:extLst>
          </a:blip>
          <a:srcRect l="-3416" r="-2878"/>
          <a:stretch/>
        </p:blipFill>
        <p:spPr>
          <a:xfrm>
            <a:off x="5923667" y="3369483"/>
            <a:ext cx="2636508" cy="1395418"/>
          </a:xfrm>
          <a:prstGeom prst="rect">
            <a:avLst/>
          </a:prstGeom>
        </p:spPr>
      </p:pic>
      <p:pic>
        <p:nvPicPr>
          <p:cNvPr id="12" name="Picture 11" descr="Laptop with the Ready.gov Make A Plan webpage ">
            <a:extLst>
              <a:ext uri="{FF2B5EF4-FFF2-40B4-BE49-F238E27FC236}">
                <a16:creationId xmlns:a16="http://schemas.microsoft.com/office/drawing/2014/main" id="{5DA59B92-2E16-F794-B6D6-01384AAA2060}"/>
              </a:ext>
            </a:extLst>
          </p:cNvPr>
          <p:cNvPicPr>
            <a:picLocks noChangeAspect="1"/>
          </p:cNvPicPr>
          <p:nvPr/>
        </p:nvPicPr>
        <p:blipFill>
          <a:blip r:embed="rId7"/>
          <a:stretch>
            <a:fillRect/>
          </a:stretch>
        </p:blipFill>
        <p:spPr>
          <a:xfrm>
            <a:off x="190001" y="1516077"/>
            <a:ext cx="4864100" cy="2819400"/>
          </a:xfrm>
          <a:prstGeom prst="rect">
            <a:avLst/>
          </a:prstGeom>
        </p:spPr>
      </p:pic>
      <p:pic>
        <p:nvPicPr>
          <p:cNvPr id="16" name="Picture 15">
            <a:hlinkClick r:id="rId8"/>
            <a:extLst>
              <a:ext uri="{FF2B5EF4-FFF2-40B4-BE49-F238E27FC236}">
                <a16:creationId xmlns:a16="http://schemas.microsoft.com/office/drawing/2014/main" id="{DB5BCF82-BD36-3C81-26D2-440394098A5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880330" y="1764643"/>
            <a:ext cx="3483442" cy="2210794"/>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3" name="Picture 6" descr="Photo of an emergency kit">
            <a:extLst>
              <a:ext uri="{FF2B5EF4-FFF2-40B4-BE49-F238E27FC236}">
                <a16:creationId xmlns:a16="http://schemas.microsoft.com/office/drawing/2014/main" id="{63F5941C-43D4-A137-6F7C-A34DFA5231B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00838"/>
            <a:ext cx="9144000" cy="281262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8;p18">
            <a:hlinkClick r:id="rId4"/>
            <a:extLst>
              <a:ext uri="{FF2B5EF4-FFF2-40B4-BE49-F238E27FC236}">
                <a16:creationId xmlns:a16="http://schemas.microsoft.com/office/drawing/2014/main" id="{3F6D9611-60C4-4E29-D155-44519F7FF340}"/>
              </a:ext>
            </a:extLst>
          </p:cNvPr>
          <p:cNvSpPr txBox="1"/>
          <p:nvPr/>
        </p:nvSpPr>
        <p:spPr>
          <a:xfrm>
            <a:off x="259274" y="4255380"/>
            <a:ext cx="2150366"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chemeClr val="tx2"/>
                </a:solidFill>
                <a:uFill>
                  <a:noFill/>
                </a:uFill>
                <a:hlinkClick r:id="rId5">
                  <a:extLst>
                    <a:ext uri="{A12FA001-AC4F-418D-AE19-62706E023703}">
                      <ahyp:hlinkClr xmlns:ahyp="http://schemas.microsoft.com/office/drawing/2018/hyperlinkcolor" val="tx"/>
                    </a:ext>
                  </a:extLst>
                </a:hlinkClick>
              </a:rPr>
              <a:t>ATRIBUCIÓN</a:t>
            </a:r>
            <a:r>
              <a:rPr lang="en-US" sz="1000" i="1" dirty="0">
                <a:solidFill>
                  <a:schemeClr val="tx2"/>
                </a:solidFill>
                <a:uFill>
                  <a:noFill/>
                </a:uFill>
                <a:hlinkClick r:id="rId5">
                  <a:extLst>
                    <a:ext uri="{A12FA001-AC4F-418D-AE19-62706E023703}">
                      <ahyp:hlinkClr xmlns:ahyp="http://schemas.microsoft.com/office/drawing/2018/hyperlinkcolor" val="tx"/>
                    </a:ext>
                  </a:extLst>
                </a:hlinkClick>
              </a:rPr>
              <a:t>: </a:t>
            </a:r>
            <a:r>
              <a:rPr lang="en-US" sz="1000" i="1">
                <a:solidFill>
                  <a:srgbClr val="0D27C0"/>
                </a:solidFill>
                <a:uFill>
                  <a:noFill/>
                </a:uFill>
                <a:hlinkClick r:id="rId5">
                  <a:extLst>
                    <a:ext uri="{A12FA001-AC4F-418D-AE19-62706E023703}">
                      <ahyp:hlinkClr xmlns:ahyp="http://schemas.microsoft.com/office/drawing/2018/hyperlinkcolor" val="tx"/>
                    </a:ext>
                  </a:extLst>
                </a:hlinkClick>
              </a:rPr>
              <a:t>Ready.gov</a:t>
            </a:r>
            <a:r>
              <a:rPr lang="en-US" sz="1000" i="1">
                <a:solidFill>
                  <a:srgbClr val="0D27C0"/>
                </a:solidFill>
                <a:uFill>
                  <a:noFill/>
                </a:uFill>
              </a:rPr>
              <a:t>/es/kit</a:t>
            </a:r>
            <a:endParaRPr sz="1000" i="1" dirty="0"/>
          </a:p>
        </p:txBody>
      </p:sp>
      <p:sp>
        <p:nvSpPr>
          <p:cNvPr id="9" name="Slide Number Placeholder 5">
            <a:extLst>
              <a:ext uri="{FF2B5EF4-FFF2-40B4-BE49-F238E27FC236}">
                <a16:creationId xmlns:a16="http://schemas.microsoft.com/office/drawing/2014/main" id="{981FEFBA-9334-15F6-FCD8-4AF197E43C35}"/>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dirty="0"/>
          </a:p>
        </p:txBody>
      </p:sp>
      <p:grpSp>
        <p:nvGrpSpPr>
          <p:cNvPr id="5" name="Group 4" descr="Laptop showing Ready.gov webpage for assembling a diaster supplies kit.">
            <a:extLst>
              <a:ext uri="{FF2B5EF4-FFF2-40B4-BE49-F238E27FC236}">
                <a16:creationId xmlns:a16="http://schemas.microsoft.com/office/drawing/2014/main" id="{84C23503-3F3A-65DC-CFCA-FA122E9FDFC7}"/>
              </a:ext>
            </a:extLst>
          </p:cNvPr>
          <p:cNvGrpSpPr/>
          <p:nvPr/>
        </p:nvGrpSpPr>
        <p:grpSpPr>
          <a:xfrm>
            <a:off x="207244" y="1526021"/>
            <a:ext cx="4858578" cy="2812626"/>
            <a:chOff x="182305" y="1606892"/>
            <a:chExt cx="4858578" cy="2812626"/>
          </a:xfrm>
        </p:grpSpPr>
        <p:pic>
          <p:nvPicPr>
            <p:cNvPr id="7" name="Picture 6">
              <a:extLst>
                <a:ext uri="{FF2B5EF4-FFF2-40B4-BE49-F238E27FC236}">
                  <a16:creationId xmlns:a16="http://schemas.microsoft.com/office/drawing/2014/main" id="{DB3840B4-90AA-9654-84F7-680C11C51A8B}"/>
                </a:ext>
              </a:extLst>
            </p:cNvPr>
            <p:cNvPicPr>
              <a:picLocks noChangeAspect="1"/>
            </p:cNvPicPr>
            <p:nvPr/>
          </p:nvPicPr>
          <p:blipFill>
            <a:blip r:embed="rId6" cstate="print">
              <a:extLst>
                <a:ext uri="{28A0092B-C50C-407E-A947-70E740481C1C}">
                  <a14:useLocalDpi xmlns:a14="http://schemas.microsoft.com/office/drawing/2010/main"/>
                </a:ext>
              </a:extLst>
            </a:blip>
            <a:srcRect t="-440"/>
            <a:stretch/>
          </p:blipFill>
          <p:spPr>
            <a:xfrm>
              <a:off x="849624" y="1846288"/>
              <a:ext cx="3547809" cy="2140580"/>
            </a:xfrm>
            <a:prstGeom prst="rect">
              <a:avLst/>
            </a:prstGeom>
          </p:spPr>
        </p:pic>
        <p:pic>
          <p:nvPicPr>
            <p:cNvPr id="8" name="Picture 7" descr="A close-up of a computer&#10;&#10;Description automatically generated">
              <a:hlinkClick r:id="rId7"/>
              <a:extLst>
                <a:ext uri="{FF2B5EF4-FFF2-40B4-BE49-F238E27FC236}">
                  <a16:creationId xmlns:a16="http://schemas.microsoft.com/office/drawing/2014/main" id="{0DAE4D25-65B8-7014-A7D1-8E5070AE0A5B}"/>
                </a:ext>
              </a:extLst>
            </p:cNvPr>
            <p:cNvPicPr>
              <a:picLocks noChangeAspect="1"/>
            </p:cNvPicPr>
            <p:nvPr/>
          </p:nvPicPr>
          <p:blipFill>
            <a:blip r:embed="rId8"/>
            <a:stretch>
              <a:fillRect/>
            </a:stretch>
          </p:blipFill>
          <p:spPr>
            <a:xfrm>
              <a:off x="182305" y="1606892"/>
              <a:ext cx="4858578" cy="2812626"/>
            </a:xfrm>
            <a:prstGeom prst="rect">
              <a:avLst/>
            </a:prstGeom>
          </p:spPr>
        </p:pic>
      </p:grpSp>
      <p:sp>
        <p:nvSpPr>
          <p:cNvPr id="10" name="Rectangle 9">
            <a:extLst>
              <a:ext uri="{FF2B5EF4-FFF2-40B4-BE49-F238E27FC236}">
                <a16:creationId xmlns:a16="http://schemas.microsoft.com/office/drawing/2014/main" id="{4AAD7520-A0BF-A10F-C918-49201D0CD7D4}"/>
              </a:ext>
            </a:extLst>
          </p:cNvPr>
          <p:cNvSpPr/>
          <p:nvPr/>
        </p:nvSpPr>
        <p:spPr>
          <a:xfrm rot="5400000">
            <a:off x="3817450" y="-3427899"/>
            <a:ext cx="1508263" cy="9143163"/>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73DC04A-D3E4-2F84-67D7-D30DC06D0287}"/>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76100" y="3336348"/>
            <a:ext cx="2819321" cy="1224787"/>
          </a:xfrm>
          <a:prstGeom prst="rect">
            <a:avLst/>
          </a:prstGeom>
        </p:spPr>
      </p:pic>
      <p:pic>
        <p:nvPicPr>
          <p:cNvPr id="4" name="Picture 3">
            <a:hlinkClick r:id="rId4"/>
            <a:extLst>
              <a:ext uri="{FF2B5EF4-FFF2-40B4-BE49-F238E27FC236}">
                <a16:creationId xmlns:a16="http://schemas.microsoft.com/office/drawing/2014/main" id="{679E0BD0-0358-D35E-021E-3EE62246C828}"/>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74563" y="1762294"/>
            <a:ext cx="3506051" cy="2256813"/>
          </a:xfrm>
          <a:prstGeom prst="rect">
            <a:avLst/>
          </a:prstGeom>
          <a:ln>
            <a:noFill/>
          </a:ln>
        </p:spPr>
      </p:pic>
      <p:sp>
        <p:nvSpPr>
          <p:cNvPr id="114" name="Google Shape;114;p19"/>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s-ES_tradnl" dirty="0">
                <a:solidFill>
                  <a:schemeClr val="bg1"/>
                </a:solidFill>
              </a:rPr>
              <a:t>Prepare</a:t>
            </a:r>
            <a:r>
              <a:rPr lang="es-ES_tradnl" sz="2400" dirty="0">
                <a:solidFill>
                  <a:schemeClr val="bg1"/>
                </a:solidFill>
              </a:rPr>
              <a:t> un Kit de suministros</a:t>
            </a:r>
          </a:p>
          <a:p>
            <a:pPr marL="0" lvl="0" indent="0" algn="ctr" rtl="0">
              <a:spcBef>
                <a:spcPts val="0"/>
              </a:spcBef>
              <a:spcAft>
                <a:spcPts val="0"/>
              </a:spcAft>
              <a:buNone/>
            </a:pPr>
            <a:endParaRPr lang="es-ES_tradnl" sz="2400" dirty="0">
              <a:solidFill>
                <a:schemeClr val="bg1"/>
              </a:solidFill>
            </a:endParaRPr>
          </a:p>
          <a:p>
            <a:pPr marL="0" lvl="0" indent="0" algn="ctr" rtl="0">
              <a:spcBef>
                <a:spcPts val="0"/>
              </a:spcBef>
              <a:spcAft>
                <a:spcPts val="0"/>
              </a:spcAft>
              <a:buNone/>
            </a:pPr>
            <a:endParaRPr lang="es-ES_tradnl" sz="2400" dirty="0">
              <a:solidFill>
                <a:schemeClr val="bg1"/>
              </a:solidFil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1_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918</TotalTime>
  <Words>2249</Words>
  <Application>Microsoft Macintosh PowerPoint</Application>
  <PresentationFormat>On-screen Show (16:9)</PresentationFormat>
  <Paragraphs>129</Paragraphs>
  <Slides>15</Slides>
  <Notes>15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Aptos</vt:lpstr>
      <vt:lpstr>Arial</vt:lpstr>
      <vt:lpstr>Calibri</vt:lpstr>
      <vt:lpstr>Univers LT Pro 47 Lt Cn</vt:lpstr>
      <vt:lpstr>USGS Theme</vt:lpstr>
      <vt:lpstr>1_USGS Theme</vt:lpstr>
      <vt:lpstr>ShakeAlert® Earthquake Early Warning  (Alerta Temprana de Terremotos)</vt:lpstr>
      <vt:lpstr>El Sistema ShakeAlert Earthquake Early Warning</vt:lpstr>
      <vt:lpstr>¡Vivimos en una zona de terremotos!</vt:lpstr>
      <vt:lpstr>PowerPoint Presentation</vt:lpstr>
      <vt:lpstr>Qué se espera de una alerta</vt:lpstr>
      <vt:lpstr>PowerPoint Presentation</vt:lpstr>
      <vt:lpstr>¡Apúntese para recibir alertas!</vt:lpstr>
      <vt:lpstr>PowerPoint Presentation</vt:lpstr>
      <vt:lpstr>Prepare un Kit de suministros  </vt:lpstr>
      <vt:lpstr>Asegure su espacio </vt:lpstr>
      <vt:lpstr>PowerPoint Presentation</vt:lpstr>
      <vt:lpstr>Hable con los niños sobre la seguridad durante un terremoto </vt:lpstr>
      <vt:lpstr>Hable con niños mayores sobre la seguridad durante un terremoto  </vt:lpstr>
      <vt:lpstr>Conéctese con su comunidad</vt:lpstr>
      <vt:lpstr>Para más 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Rubi Trujillolindley</cp:lastModifiedBy>
  <cp:revision>87</cp:revision>
  <dcterms:modified xsi:type="dcterms:W3CDTF">2024-12-17T21:01:55Z</dcterms:modified>
</cp:coreProperties>
</file>